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76" autoAdjust="0"/>
  </p:normalViewPr>
  <p:slideViewPr>
    <p:cSldViewPr>
      <p:cViewPr varScale="1">
        <p:scale>
          <a:sx n="64" d="100"/>
          <a:sy n="64" d="100"/>
        </p:scale>
        <p:origin x="-20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B19131-D131-40A9-953C-5260067D4A31}" type="datetimeFigureOut">
              <a:rPr lang="en-US" smtClean="0"/>
              <a:t>2/14/2016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47E7B1-F2FF-4792-970B-C16A7705955E}" type="slidenum">
              <a:rPr lang="en-US" smtClean="0"/>
              <a:t>‹#›</a:t>
            </a:fld>
            <a:endParaRPr lang="en-US"/>
          </a:p>
        </p:txBody>
      </p:sp>
    </p:spTree>
    <p:extLst>
      <p:ext uri="{BB962C8B-B14F-4D97-AF65-F5344CB8AC3E}">
        <p14:creationId xmlns:p14="http://schemas.microsoft.com/office/powerpoint/2010/main" val="99496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7E7B1-F2FF-4792-970B-C16A7705955E}" type="slidenum">
              <a:rPr lang="en-US" smtClean="0"/>
              <a:t>1</a:t>
            </a:fld>
            <a:endParaRPr lang="en-US"/>
          </a:p>
        </p:txBody>
      </p:sp>
    </p:spTree>
    <p:extLst>
      <p:ext uri="{BB962C8B-B14F-4D97-AF65-F5344CB8AC3E}">
        <p14:creationId xmlns:p14="http://schemas.microsoft.com/office/powerpoint/2010/main" val="225504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Purchased third party data</a:t>
            </a:r>
            <a:r>
              <a:rPr lang="en-US" baseline="0" dirty="0" smtClean="0"/>
              <a:t> such as </a:t>
            </a:r>
            <a:r>
              <a:rPr lang="en-US" baseline="0" dirty="0" err="1" smtClean="0"/>
              <a:t>mintel</a:t>
            </a:r>
            <a:r>
              <a:rPr lang="en-US" baseline="0" dirty="0" smtClean="0"/>
              <a:t> and spins</a:t>
            </a:r>
          </a:p>
          <a:p>
            <a:endParaRPr lang="en-US" baseline="0" dirty="0" smtClean="0"/>
          </a:p>
          <a:p>
            <a:r>
              <a:rPr lang="en-US" baseline="0" dirty="0" smtClean="0"/>
              <a:t>For </a:t>
            </a:r>
            <a:r>
              <a:rPr lang="en-US" baseline="0" dirty="0" err="1" smtClean="0"/>
              <a:t>eg</a:t>
            </a:r>
            <a:r>
              <a:rPr lang="en-US" baseline="0" dirty="0" smtClean="0"/>
              <a:t>. Ask your customers if they are into “</a:t>
            </a:r>
            <a:r>
              <a:rPr lang="en-US" baseline="0" dirty="0" err="1" smtClean="0"/>
              <a:t>spiralizing</a:t>
            </a:r>
            <a:r>
              <a:rPr lang="en-US" baseline="0" dirty="0" smtClean="0"/>
              <a:t> veggies”- have they even heard about it? Would they want you to grow veggies to a size to accommodate their </a:t>
            </a:r>
            <a:r>
              <a:rPr lang="en-US" baseline="0" dirty="0" err="1" smtClean="0"/>
              <a:t>spiralizing</a:t>
            </a:r>
            <a:r>
              <a:rPr lang="en-US" baseline="0" dirty="0" smtClean="0"/>
              <a:t>? You can make it fun and engaging when you ask topical questions, it gives you a reason to communicate, which reinforces customer relationship and it provides valuable insight on how to better serve your customer which ultimately these three things- cultivating a relationship, optimal customer service- providing what they need and want lead to = customer retention, which is </a:t>
            </a:r>
            <a:r>
              <a:rPr lang="en-US" baseline="0" smtClean="0"/>
              <a:t>what YOU want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147E7B1-F2FF-4792-970B-C16A7705955E}" type="slidenum">
              <a:rPr lang="en-US" smtClean="0"/>
              <a:t>10</a:t>
            </a:fld>
            <a:endParaRPr lang="en-US"/>
          </a:p>
        </p:txBody>
      </p:sp>
    </p:spTree>
    <p:extLst>
      <p:ext uri="{BB962C8B-B14F-4D97-AF65-F5344CB8AC3E}">
        <p14:creationId xmlns:p14="http://schemas.microsoft.com/office/powerpoint/2010/main" val="255138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7E7B1-F2FF-4792-970B-C16A7705955E}" type="slidenum">
              <a:rPr lang="en-US" smtClean="0"/>
              <a:t>11</a:t>
            </a:fld>
            <a:endParaRPr lang="en-US"/>
          </a:p>
        </p:txBody>
      </p:sp>
    </p:spTree>
    <p:extLst>
      <p:ext uri="{BB962C8B-B14F-4D97-AF65-F5344CB8AC3E}">
        <p14:creationId xmlns:p14="http://schemas.microsoft.com/office/powerpoint/2010/main" val="17244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Food</a:t>
            </a:r>
          </a:p>
          <a:p>
            <a:pPr lvl="1"/>
            <a:r>
              <a:rPr lang="en-US" dirty="0" err="1" smtClean="0"/>
              <a:t>Millenials</a:t>
            </a:r>
            <a:r>
              <a:rPr lang="en-US" dirty="0" smtClean="0"/>
              <a:t> – benefit: active lifestyles</a:t>
            </a:r>
          </a:p>
          <a:p>
            <a:pPr lvl="1"/>
            <a:r>
              <a:rPr lang="en-US" dirty="0" smtClean="0"/>
              <a:t>Baby boomers – benefit: longevity, quality of life</a:t>
            </a:r>
          </a:p>
          <a:p>
            <a:r>
              <a:rPr lang="en-US" dirty="0" smtClean="0"/>
              <a:t>Convenience &amp; Personalized Service</a:t>
            </a:r>
          </a:p>
          <a:p>
            <a:pPr lvl="1"/>
            <a:r>
              <a:rPr lang="en-US" dirty="0" smtClean="0"/>
              <a:t>Prepared foods, meal kits, delivery service </a:t>
            </a:r>
          </a:p>
          <a:p>
            <a:pPr marL="465887" lvl="1"/>
            <a:r>
              <a:rPr lang="en-US" dirty="0" smtClean="0"/>
              <a:t>benefit: multi-task (eat on the run), more snacking/fewer sit down meals, less time food prep, few </a:t>
            </a:r>
            <a:r>
              <a:rPr lang="en-US" dirty="0" err="1" smtClean="0"/>
              <a:t>millenials</a:t>
            </a:r>
            <a:r>
              <a:rPr lang="en-US" dirty="0" smtClean="0"/>
              <a:t> know how to cook</a:t>
            </a:r>
          </a:p>
          <a:p>
            <a:r>
              <a:rPr lang="en-US" dirty="0" smtClean="0"/>
              <a:t>Ethnic cuisine</a:t>
            </a:r>
          </a:p>
          <a:p>
            <a:pPr lvl="1"/>
            <a:r>
              <a:rPr lang="en-US" dirty="0" smtClean="0"/>
              <a:t>eating for pleasure, as an experience</a:t>
            </a:r>
          </a:p>
          <a:p>
            <a:pPr lvl="1"/>
            <a:r>
              <a:rPr lang="en-US" dirty="0" smtClean="0"/>
              <a:t>growing ethnic populations bringing cuisine with them in a time of global access to ingredients</a:t>
            </a:r>
          </a:p>
          <a:p>
            <a:pPr lvl="0"/>
            <a:r>
              <a:rPr lang="en-US" dirty="0" smtClean="0"/>
              <a:t>Waste</a:t>
            </a:r>
            <a:r>
              <a:rPr lang="en-US" baseline="0" dirty="0" smtClean="0"/>
              <a:t> conscious: trending now is eating root greens (carrot greens, kohlrabi greens in addition to beet greens). Consumers are more waste conscious (albeit the Keurig movement!)</a:t>
            </a:r>
            <a:endParaRPr lang="en-US" dirty="0" smtClean="0"/>
          </a:p>
          <a:p>
            <a:endParaRPr lang="en-US" dirty="0"/>
          </a:p>
        </p:txBody>
      </p:sp>
      <p:sp>
        <p:nvSpPr>
          <p:cNvPr id="4" name="Slide Number Placeholder 3"/>
          <p:cNvSpPr>
            <a:spLocks noGrp="1"/>
          </p:cNvSpPr>
          <p:nvPr>
            <p:ph type="sldNum" sz="quarter" idx="10"/>
          </p:nvPr>
        </p:nvSpPr>
        <p:spPr/>
        <p:txBody>
          <a:bodyPr/>
          <a:lstStyle/>
          <a:p>
            <a:fld id="{6147E7B1-F2FF-4792-970B-C16A7705955E}" type="slidenum">
              <a:rPr lang="en-US" smtClean="0"/>
              <a:t>2</a:t>
            </a:fld>
            <a:endParaRPr lang="en-US"/>
          </a:p>
        </p:txBody>
      </p:sp>
    </p:spTree>
    <p:extLst>
      <p:ext uri="{BB962C8B-B14F-4D97-AF65-F5344CB8AC3E}">
        <p14:creationId xmlns:p14="http://schemas.microsoft.com/office/powerpoint/2010/main" val="43038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7E7B1-F2FF-4792-970B-C16A7705955E}" type="slidenum">
              <a:rPr lang="en-US" smtClean="0"/>
              <a:t>3</a:t>
            </a:fld>
            <a:endParaRPr lang="en-US"/>
          </a:p>
        </p:txBody>
      </p:sp>
    </p:spTree>
    <p:extLst>
      <p:ext uri="{BB962C8B-B14F-4D97-AF65-F5344CB8AC3E}">
        <p14:creationId xmlns:p14="http://schemas.microsoft.com/office/powerpoint/2010/main" val="247934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Pulses- high fiber, plant proteins</a:t>
            </a:r>
          </a:p>
          <a:p>
            <a:r>
              <a:rPr lang="en-US" dirty="0" smtClean="0"/>
              <a:t>Flavorful</a:t>
            </a:r>
            <a:r>
              <a:rPr lang="en-US" baseline="0" dirty="0" smtClean="0"/>
              <a:t> herb mixes including rosemary</a:t>
            </a:r>
            <a:endParaRPr lang="en-US" dirty="0" smtClean="0"/>
          </a:p>
          <a:p>
            <a:r>
              <a:rPr lang="en-US" dirty="0" smtClean="0"/>
              <a:t>Alternative flours (GF)</a:t>
            </a:r>
          </a:p>
          <a:p>
            <a:pPr defTabSz="931774">
              <a:defRPr/>
            </a:pPr>
            <a:r>
              <a:rPr lang="en-US" dirty="0"/>
              <a:t>This photo is hitting on at least three of these trends!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47E7B1-F2FF-4792-970B-C16A7705955E}" type="slidenum">
              <a:rPr lang="en-US" smtClean="0"/>
              <a:t>4</a:t>
            </a:fld>
            <a:endParaRPr lang="en-US"/>
          </a:p>
        </p:txBody>
      </p:sp>
    </p:spTree>
    <p:extLst>
      <p:ext uri="{BB962C8B-B14F-4D97-AF65-F5344CB8AC3E}">
        <p14:creationId xmlns:p14="http://schemas.microsoft.com/office/powerpoint/2010/main" val="238038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smtClean="0"/>
              <a:t>Whole Foods- again reinforcing</a:t>
            </a:r>
            <a:r>
              <a:rPr lang="en-US" baseline="0" dirty="0" smtClean="0"/>
              <a:t> the </a:t>
            </a:r>
            <a:r>
              <a:rPr lang="en-US" dirty="0" smtClean="0"/>
              <a:t>“No additives, no... no …”</a:t>
            </a:r>
          </a:p>
          <a:p>
            <a:r>
              <a:rPr lang="en-US" dirty="0" smtClean="0"/>
              <a:t> all natural, made by hand… Even Pizza Hut,</a:t>
            </a:r>
            <a:r>
              <a:rPr lang="en-US" baseline="0" dirty="0" smtClean="0"/>
              <a:t> Domino and Little </a:t>
            </a:r>
            <a:r>
              <a:rPr lang="en-US" baseline="0" dirty="0" err="1" smtClean="0"/>
              <a:t>Ceasar’s</a:t>
            </a:r>
            <a:r>
              <a:rPr lang="en-US" baseline="0" dirty="0" smtClean="0"/>
              <a:t> are trying to get away from being considered processed, advertising that their dough is “made by hand”</a:t>
            </a:r>
          </a:p>
          <a:p>
            <a:endParaRPr lang="en-US" baseline="0" dirty="0" smtClean="0"/>
          </a:p>
          <a:p>
            <a:r>
              <a:rPr lang="en-US" dirty="0" smtClean="0"/>
              <a:t>In the Little </a:t>
            </a:r>
            <a:r>
              <a:rPr lang="en-US" dirty="0" err="1" smtClean="0"/>
              <a:t>Ceasar’s</a:t>
            </a:r>
            <a:r>
              <a:rPr lang="en-US" dirty="0" smtClean="0"/>
              <a:t> ad above, A Little Caesar's employee is making dough for pizza when he asks his supervisor why haven't they changed the process for making dough. He mentions that Little Caesar's has been making dough from scratch, by hand for over fifty years. His supervisor looks at him and tells him it's because the recipe is laminated. He hands a laminated sheet of paper to the young employee with the dough recipe which reads, "Make it by hand from scratch every day." When the young employee asks if this can ever change, the supervisor looks at him and tells him that it's forever, because it's laminated.- a cheeky</a:t>
            </a:r>
            <a:r>
              <a:rPr lang="en-US" baseline="0" dirty="0" smtClean="0"/>
              <a:t> way of trying to acknowledge they are automated, but still trying to relate to being genuine and wholesome and thus handmade (even though the batch size of their “handmade” is certainly something to wonder about!)… </a:t>
            </a:r>
            <a:endParaRPr lang="en-US" dirty="0"/>
          </a:p>
        </p:txBody>
      </p:sp>
      <p:sp>
        <p:nvSpPr>
          <p:cNvPr id="4" name="Slide Number Placeholder 3"/>
          <p:cNvSpPr>
            <a:spLocks noGrp="1"/>
          </p:cNvSpPr>
          <p:nvPr>
            <p:ph type="sldNum" sz="quarter" idx="10"/>
          </p:nvPr>
        </p:nvSpPr>
        <p:spPr/>
        <p:txBody>
          <a:bodyPr/>
          <a:lstStyle/>
          <a:p>
            <a:fld id="{6147E7B1-F2FF-4792-970B-C16A7705955E}" type="slidenum">
              <a:rPr lang="en-US" smtClean="0"/>
              <a:t>5</a:t>
            </a:fld>
            <a:endParaRPr lang="en-US"/>
          </a:p>
        </p:txBody>
      </p:sp>
    </p:spTree>
    <p:extLst>
      <p:ext uri="{BB962C8B-B14F-4D97-AF65-F5344CB8AC3E}">
        <p14:creationId xmlns:p14="http://schemas.microsoft.com/office/powerpoint/2010/main" val="238038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Vegetables and Fruit forward</a:t>
            </a:r>
          </a:p>
          <a:p>
            <a:r>
              <a:rPr lang="en-US" dirty="0" smtClean="0"/>
              <a:t>Pulses- high fiber, plant proteins</a:t>
            </a:r>
          </a:p>
          <a:p>
            <a:r>
              <a:rPr lang="en-US" dirty="0" smtClean="0"/>
              <a:t>Seaweeds</a:t>
            </a:r>
          </a:p>
          <a:p>
            <a:r>
              <a:rPr lang="en-US" dirty="0" smtClean="0"/>
              <a:t>Fermented Foods</a:t>
            </a:r>
          </a:p>
          <a:p>
            <a:r>
              <a:rPr lang="en-US" smtClean="0"/>
              <a:t>Alternative flours (GF)</a:t>
            </a:r>
          </a:p>
          <a:p>
            <a:endParaRPr lang="en-US"/>
          </a:p>
        </p:txBody>
      </p:sp>
      <p:sp>
        <p:nvSpPr>
          <p:cNvPr id="4" name="Slide Number Placeholder 3"/>
          <p:cNvSpPr>
            <a:spLocks noGrp="1"/>
          </p:cNvSpPr>
          <p:nvPr>
            <p:ph type="sldNum" sz="quarter" idx="10"/>
          </p:nvPr>
        </p:nvSpPr>
        <p:spPr/>
        <p:txBody>
          <a:bodyPr/>
          <a:lstStyle/>
          <a:p>
            <a:fld id="{6147E7B1-F2FF-4792-970B-C16A7705955E}" type="slidenum">
              <a:rPr lang="en-US" smtClean="0"/>
              <a:t>6</a:t>
            </a:fld>
            <a:endParaRPr lang="en-US"/>
          </a:p>
        </p:txBody>
      </p:sp>
    </p:spTree>
    <p:extLst>
      <p:ext uri="{BB962C8B-B14F-4D97-AF65-F5344CB8AC3E}">
        <p14:creationId xmlns:p14="http://schemas.microsoft.com/office/powerpoint/2010/main" val="238038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7E7B1-F2FF-4792-970B-C16A7705955E}" type="slidenum">
              <a:rPr lang="en-US" smtClean="0"/>
              <a:t>7</a:t>
            </a:fld>
            <a:endParaRPr lang="en-US"/>
          </a:p>
        </p:txBody>
      </p:sp>
    </p:spTree>
    <p:extLst>
      <p:ext uri="{BB962C8B-B14F-4D97-AF65-F5344CB8AC3E}">
        <p14:creationId xmlns:p14="http://schemas.microsoft.com/office/powerpoint/2010/main" val="142131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Jerky, hummus- support the move from high carb to protein/nutrient rich trend </a:t>
            </a:r>
            <a:endParaRPr lang="en-US" dirty="0"/>
          </a:p>
        </p:txBody>
      </p:sp>
      <p:sp>
        <p:nvSpPr>
          <p:cNvPr id="4" name="Slide Number Placeholder 3"/>
          <p:cNvSpPr>
            <a:spLocks noGrp="1"/>
          </p:cNvSpPr>
          <p:nvPr>
            <p:ph type="sldNum" sz="quarter" idx="10"/>
          </p:nvPr>
        </p:nvSpPr>
        <p:spPr/>
        <p:txBody>
          <a:bodyPr/>
          <a:lstStyle/>
          <a:p>
            <a:fld id="{6147E7B1-F2FF-4792-970B-C16A7705955E}" type="slidenum">
              <a:rPr lang="en-US" smtClean="0"/>
              <a:t>8</a:t>
            </a:fld>
            <a:endParaRPr lang="en-US"/>
          </a:p>
        </p:txBody>
      </p:sp>
    </p:spTree>
    <p:extLst>
      <p:ext uri="{BB962C8B-B14F-4D97-AF65-F5344CB8AC3E}">
        <p14:creationId xmlns:p14="http://schemas.microsoft.com/office/powerpoint/2010/main" val="260365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Fresh beans/peas-</a:t>
            </a:r>
            <a:r>
              <a:rPr lang="en-US" baseline="0" dirty="0" smtClean="0"/>
              <a:t> </a:t>
            </a:r>
            <a:r>
              <a:rPr lang="en-US" baseline="0" dirty="0" err="1" smtClean="0"/>
              <a:t>cuz</a:t>
            </a:r>
            <a:r>
              <a:rPr lang="en-US" baseline="0" dirty="0" smtClean="0"/>
              <a:t> high carb?</a:t>
            </a:r>
          </a:p>
          <a:p>
            <a:endParaRPr lang="en-US" baseline="0" dirty="0" smtClean="0"/>
          </a:p>
          <a:p>
            <a:r>
              <a:rPr lang="en-US" baseline="0" dirty="0" smtClean="0"/>
              <a:t>See the egg article in Better Homes and Gardens</a:t>
            </a:r>
          </a:p>
          <a:p>
            <a:r>
              <a:rPr lang="en-US" baseline="0" dirty="0" smtClean="0"/>
              <a:t>See the bon </a:t>
            </a:r>
            <a:r>
              <a:rPr lang="en-US" baseline="0" dirty="0" err="1" smtClean="0"/>
              <a:t>appetit</a:t>
            </a:r>
            <a:r>
              <a:rPr lang="en-US" baseline="0" dirty="0" smtClean="0"/>
              <a:t> trends- setting sun on flavored waters</a:t>
            </a:r>
            <a:endParaRPr lang="en-US" dirty="0"/>
          </a:p>
        </p:txBody>
      </p:sp>
      <p:sp>
        <p:nvSpPr>
          <p:cNvPr id="4" name="Slide Number Placeholder 3"/>
          <p:cNvSpPr>
            <a:spLocks noGrp="1"/>
          </p:cNvSpPr>
          <p:nvPr>
            <p:ph type="sldNum" sz="quarter" idx="10"/>
          </p:nvPr>
        </p:nvSpPr>
        <p:spPr/>
        <p:txBody>
          <a:bodyPr/>
          <a:lstStyle/>
          <a:p>
            <a:fld id="{6147E7B1-F2FF-4792-970B-C16A7705955E}" type="slidenum">
              <a:rPr lang="en-US" smtClean="0"/>
              <a:t>9</a:t>
            </a:fld>
            <a:endParaRPr lang="en-US"/>
          </a:p>
        </p:txBody>
      </p:sp>
    </p:spTree>
    <p:extLst>
      <p:ext uri="{BB962C8B-B14F-4D97-AF65-F5344CB8AC3E}">
        <p14:creationId xmlns:p14="http://schemas.microsoft.com/office/powerpoint/2010/main" val="391118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42374-82F7-45D4-8084-A9E39B3A3B4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57959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42374-82F7-45D4-8084-A9E39B3A3B4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192003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42374-82F7-45D4-8084-A9E39B3A3B4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355167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42374-82F7-45D4-8084-A9E39B3A3B4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338781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42374-82F7-45D4-8084-A9E39B3A3B4E}"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322478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42374-82F7-45D4-8084-A9E39B3A3B4E}"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291681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42374-82F7-45D4-8084-A9E39B3A3B4E}" type="datetimeFigureOut">
              <a:rPr lang="en-US" smtClean="0"/>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268272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42374-82F7-45D4-8084-A9E39B3A3B4E}" type="datetimeFigureOut">
              <a:rPr lang="en-US" smtClean="0"/>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377994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42374-82F7-45D4-8084-A9E39B3A3B4E}" type="datetimeFigureOut">
              <a:rPr lang="en-US" smtClean="0"/>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248363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42374-82F7-45D4-8084-A9E39B3A3B4E}"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135605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42374-82F7-45D4-8084-A9E39B3A3B4E}"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ACC5F-511E-4F26-A46E-61EC99C2FD21}" type="slidenum">
              <a:rPr lang="en-US" smtClean="0"/>
              <a:t>‹#›</a:t>
            </a:fld>
            <a:endParaRPr lang="en-US"/>
          </a:p>
        </p:txBody>
      </p:sp>
    </p:spTree>
    <p:extLst>
      <p:ext uri="{BB962C8B-B14F-4D97-AF65-F5344CB8AC3E}">
        <p14:creationId xmlns:p14="http://schemas.microsoft.com/office/powerpoint/2010/main" val="216420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42374-82F7-45D4-8084-A9E39B3A3B4E}" type="datetimeFigureOut">
              <a:rPr lang="en-US" smtClean="0"/>
              <a:t>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ACC5F-511E-4F26-A46E-61EC99C2FD21}" type="slidenum">
              <a:rPr lang="en-US" smtClean="0"/>
              <a:t>‹#›</a:t>
            </a:fld>
            <a:endParaRPr lang="en-US"/>
          </a:p>
        </p:txBody>
      </p:sp>
    </p:spTree>
    <p:extLst>
      <p:ext uri="{BB962C8B-B14F-4D97-AF65-F5344CB8AC3E}">
        <p14:creationId xmlns:p14="http://schemas.microsoft.com/office/powerpoint/2010/main" val="209632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y.peabody@uvm.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bonappetit.com/trends/article/food-trends-2016" TargetMode="External"/><Relationship Id="rId4" Type="http://schemas.openxmlformats.org/officeDocument/2006/relationships/hyperlink" Target="http://www.baumwhiteman.com/2016Trends.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Marketing</a:t>
            </a:r>
            <a:endParaRPr lang="en-US" dirty="0"/>
          </a:p>
        </p:txBody>
      </p:sp>
      <p:sp>
        <p:nvSpPr>
          <p:cNvPr id="3" name="Subtitle 2"/>
          <p:cNvSpPr>
            <a:spLocks noGrp="1"/>
          </p:cNvSpPr>
          <p:nvPr>
            <p:ph type="subTitle" idx="1"/>
          </p:nvPr>
        </p:nvSpPr>
        <p:spPr/>
        <p:txBody>
          <a:bodyPr/>
          <a:lstStyle/>
          <a:p>
            <a:r>
              <a:rPr lang="en-US" dirty="0"/>
              <a:t>2016 Trends- Upcoming Trends and How to Spot Them</a:t>
            </a:r>
          </a:p>
        </p:txBody>
      </p:sp>
      <p:sp>
        <p:nvSpPr>
          <p:cNvPr id="4" name="TextBox 3"/>
          <p:cNvSpPr txBox="1"/>
          <p:nvPr/>
        </p:nvSpPr>
        <p:spPr>
          <a:xfrm>
            <a:off x="1447800" y="5410200"/>
            <a:ext cx="6324600" cy="646331"/>
          </a:xfrm>
          <a:prstGeom prst="rect">
            <a:avLst/>
          </a:prstGeom>
          <a:noFill/>
        </p:spPr>
        <p:txBody>
          <a:bodyPr wrap="square" rtlCol="0">
            <a:spAutoFit/>
          </a:bodyPr>
          <a:lstStyle/>
          <a:p>
            <a:r>
              <a:rPr lang="en-US" dirty="0" smtClean="0"/>
              <a:t>Data contributed from Rose Wilson, Rosalie J Wilson Business Development Services and Mary </a:t>
            </a:r>
            <a:r>
              <a:rPr lang="en-US" dirty="0"/>
              <a:t>P</a:t>
            </a:r>
            <a:r>
              <a:rPr lang="en-US" dirty="0" smtClean="0"/>
              <a:t>eabody, UVM Extension</a:t>
            </a:r>
            <a:endParaRPr lang="en-US" dirty="0"/>
          </a:p>
        </p:txBody>
      </p:sp>
    </p:spTree>
    <p:extLst>
      <p:ext uri="{BB962C8B-B14F-4D97-AF65-F5344CB8AC3E}">
        <p14:creationId xmlns:p14="http://schemas.microsoft.com/office/powerpoint/2010/main" val="262255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Spot Trends</a:t>
            </a:r>
            <a:endParaRPr lang="en-US" dirty="0"/>
          </a:p>
        </p:txBody>
      </p:sp>
      <p:sp>
        <p:nvSpPr>
          <p:cNvPr id="3" name="Content Placeholder 2"/>
          <p:cNvSpPr>
            <a:spLocks noGrp="1"/>
          </p:cNvSpPr>
          <p:nvPr>
            <p:ph idx="1"/>
          </p:nvPr>
        </p:nvSpPr>
        <p:spPr>
          <a:xfrm>
            <a:off x="304800" y="1143000"/>
            <a:ext cx="8686800" cy="4267200"/>
          </a:xfrm>
        </p:spPr>
        <p:txBody>
          <a:bodyPr>
            <a:noAutofit/>
          </a:bodyPr>
          <a:lstStyle/>
          <a:p>
            <a:r>
              <a:rPr lang="en-US" sz="2200" dirty="0" smtClean="0"/>
              <a:t>Survey &amp; listen to your customers: What are they talking about? What are they asking for? How are their lives changing?</a:t>
            </a:r>
          </a:p>
          <a:p>
            <a:r>
              <a:rPr lang="en-US" sz="2200" dirty="0" smtClean="0"/>
              <a:t>Read food magazines</a:t>
            </a:r>
          </a:p>
          <a:p>
            <a:r>
              <a:rPr lang="en-US" sz="2200" dirty="0" smtClean="0"/>
              <a:t>Watch the Food Network and cooking shows</a:t>
            </a:r>
          </a:p>
          <a:p>
            <a:r>
              <a:rPr lang="en-US" sz="2200" dirty="0" smtClean="0"/>
              <a:t>Look for innovation in the Grocery Store</a:t>
            </a:r>
          </a:p>
          <a:p>
            <a:pPr lvl="1"/>
            <a:r>
              <a:rPr lang="en-US" sz="2200" dirty="0" smtClean="0"/>
              <a:t>ones that tend to lead on trends: </a:t>
            </a:r>
            <a:r>
              <a:rPr lang="en-US" sz="2200" dirty="0" err="1" smtClean="0"/>
              <a:t>Wegman’s</a:t>
            </a:r>
            <a:r>
              <a:rPr lang="en-US" sz="2200" dirty="0" smtClean="0"/>
              <a:t>, City Market</a:t>
            </a:r>
          </a:p>
          <a:p>
            <a:pPr lvl="1"/>
            <a:r>
              <a:rPr lang="en-US" sz="2200" dirty="0"/>
              <a:t>W</a:t>
            </a:r>
            <a:r>
              <a:rPr lang="en-US" sz="2200" dirty="0" smtClean="0"/>
              <a:t>hat products are drawing consumer attention? What are people buying?</a:t>
            </a:r>
          </a:p>
          <a:p>
            <a:r>
              <a:rPr lang="en-US" sz="2200" dirty="0" smtClean="0"/>
              <a:t>Sign up for Mary’s annual trends webinar! </a:t>
            </a:r>
            <a:r>
              <a:rPr lang="en-US" sz="2200" dirty="0">
                <a:hlinkClick r:id="rId3"/>
              </a:rPr>
              <a:t>Mary.peabody@uvm.edu</a:t>
            </a:r>
            <a:endParaRPr lang="en-US" sz="2200" dirty="0" smtClean="0"/>
          </a:p>
          <a:p>
            <a:r>
              <a:rPr lang="en-US" sz="2200" dirty="0" smtClean="0"/>
              <a:t>Search the internet</a:t>
            </a:r>
          </a:p>
          <a:p>
            <a:pPr lvl="1"/>
            <a:r>
              <a:rPr lang="en-US" sz="2200" dirty="0" smtClean="0"/>
              <a:t>Food </a:t>
            </a:r>
            <a:r>
              <a:rPr lang="en-US" sz="2200" dirty="0"/>
              <a:t>Associations- National Retailers </a:t>
            </a:r>
            <a:r>
              <a:rPr lang="en-US" sz="2200" dirty="0" err="1"/>
              <a:t>Ass’n</a:t>
            </a:r>
            <a:r>
              <a:rPr lang="en-US" sz="2200" dirty="0"/>
              <a:t>, National Restaurant </a:t>
            </a:r>
            <a:r>
              <a:rPr lang="en-US" sz="2200" dirty="0" err="1"/>
              <a:t>Ass’n</a:t>
            </a:r>
            <a:endParaRPr lang="en-US" sz="2200" dirty="0"/>
          </a:p>
          <a:p>
            <a:pPr lvl="1"/>
            <a:r>
              <a:rPr lang="en-US" sz="2200" dirty="0">
                <a:hlinkClick r:id="rId4"/>
              </a:rPr>
              <a:t>http://www.baumwhiteman.com/2016Trends.pdf</a:t>
            </a:r>
            <a:endParaRPr lang="en-US" sz="2200" dirty="0"/>
          </a:p>
          <a:p>
            <a:pPr lvl="1"/>
            <a:r>
              <a:rPr lang="en-US" sz="2200" dirty="0">
                <a:hlinkClick r:id="rId5"/>
              </a:rPr>
              <a:t>http://</a:t>
            </a:r>
            <a:r>
              <a:rPr lang="en-US" sz="2200" dirty="0" smtClean="0">
                <a:hlinkClick r:id="rId5"/>
              </a:rPr>
              <a:t>www.bonappetit.com/trends/article/food-trends-2016</a:t>
            </a:r>
            <a:endParaRPr lang="en-US" sz="2200" dirty="0" smtClean="0"/>
          </a:p>
        </p:txBody>
      </p:sp>
    </p:spTree>
    <p:extLst>
      <p:ext uri="{BB962C8B-B14F-4D97-AF65-F5344CB8AC3E}">
        <p14:creationId xmlns:p14="http://schemas.microsoft.com/office/powerpoint/2010/main" val="36822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the Data?</a:t>
            </a:r>
            <a:endParaRPr lang="en-US" dirty="0"/>
          </a:p>
        </p:txBody>
      </p:sp>
      <p:sp>
        <p:nvSpPr>
          <p:cNvPr id="3" name="Content Placeholder 2"/>
          <p:cNvSpPr>
            <a:spLocks noGrp="1"/>
          </p:cNvSpPr>
          <p:nvPr>
            <p:ph idx="1"/>
          </p:nvPr>
        </p:nvSpPr>
        <p:spPr/>
        <p:txBody>
          <a:bodyPr/>
          <a:lstStyle/>
          <a:p>
            <a:r>
              <a:rPr lang="en-US" dirty="0"/>
              <a:t>Look for </a:t>
            </a:r>
            <a:r>
              <a:rPr lang="en-US" dirty="0" smtClean="0"/>
              <a:t>commonalities</a:t>
            </a:r>
          </a:p>
          <a:p>
            <a:pPr lvl="1"/>
            <a:r>
              <a:rPr lang="en-US" dirty="0" smtClean="0"/>
              <a:t>Three magazines with a falafel recipe…</a:t>
            </a:r>
          </a:p>
          <a:p>
            <a:pPr lvl="1"/>
            <a:r>
              <a:rPr lang="en-US" dirty="0" smtClean="0"/>
              <a:t>5 advertisements using beige and green packaging to promote “natural” “wholesome” offerings…</a:t>
            </a:r>
          </a:p>
          <a:p>
            <a:r>
              <a:rPr lang="en-US" dirty="0" smtClean="0"/>
              <a:t> </a:t>
            </a:r>
            <a:r>
              <a:rPr lang="en-US" dirty="0"/>
              <a:t>L</a:t>
            </a:r>
            <a:r>
              <a:rPr lang="en-US" dirty="0" smtClean="0"/>
              <a:t>ook </a:t>
            </a:r>
            <a:r>
              <a:rPr lang="en-US" dirty="0"/>
              <a:t>at how you can apply trending ideas, words, packaging and presentation to your </a:t>
            </a:r>
            <a:r>
              <a:rPr lang="en-US" dirty="0" smtClean="0"/>
              <a:t>business, products and services</a:t>
            </a:r>
            <a:endParaRPr lang="en-US" dirty="0"/>
          </a:p>
          <a:p>
            <a:endParaRPr lang="en-US" dirty="0"/>
          </a:p>
        </p:txBody>
      </p:sp>
    </p:spTree>
    <p:extLst>
      <p:ext uri="{BB962C8B-B14F-4D97-AF65-F5344CB8AC3E}">
        <p14:creationId xmlns:p14="http://schemas.microsoft.com/office/powerpoint/2010/main" val="275381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 </a:t>
            </a:r>
            <a:r>
              <a:rPr lang="en-US" dirty="0"/>
              <a:t>T</a:t>
            </a:r>
            <a:r>
              <a:rPr lang="en-US" dirty="0" smtClean="0"/>
              <a:t>rends &amp; Key Words</a:t>
            </a:r>
            <a:endParaRPr lang="en-US" dirty="0"/>
          </a:p>
        </p:txBody>
      </p:sp>
      <p:sp>
        <p:nvSpPr>
          <p:cNvPr id="3" name="Content Placeholder 2"/>
          <p:cNvSpPr>
            <a:spLocks noGrp="1"/>
          </p:cNvSpPr>
          <p:nvPr>
            <p:ph sz="half" idx="1"/>
          </p:nvPr>
        </p:nvSpPr>
        <p:spPr>
          <a:xfrm>
            <a:off x="457200" y="1371600"/>
            <a:ext cx="4724400" cy="4754563"/>
          </a:xfrm>
        </p:spPr>
        <p:txBody>
          <a:bodyPr>
            <a:normAutofit fontScale="92500" lnSpcReduction="10000"/>
          </a:bodyPr>
          <a:lstStyle/>
          <a:p>
            <a:r>
              <a:rPr lang="en-US" dirty="0" smtClean="0"/>
              <a:t>Healthy &amp; </a:t>
            </a:r>
            <a:r>
              <a:rPr lang="en-US" dirty="0" smtClean="0"/>
              <a:t>Natural</a:t>
            </a:r>
            <a:endParaRPr lang="en-US" dirty="0" smtClean="0"/>
          </a:p>
          <a:p>
            <a:pPr lvl="1"/>
            <a:r>
              <a:rPr lang="en-US" dirty="0" smtClean="0"/>
              <a:t>Functional Foods</a:t>
            </a:r>
          </a:p>
          <a:p>
            <a:pPr lvl="1"/>
            <a:r>
              <a:rPr lang="en-US" dirty="0" smtClean="0"/>
              <a:t>“No </a:t>
            </a:r>
            <a:r>
              <a:rPr lang="en-US" dirty="0" smtClean="0"/>
              <a:t>additives, no... </a:t>
            </a:r>
            <a:r>
              <a:rPr lang="en-US" dirty="0" err="1" smtClean="0"/>
              <a:t>no</a:t>
            </a:r>
            <a:r>
              <a:rPr lang="en-US" dirty="0" smtClean="0"/>
              <a:t> …”</a:t>
            </a:r>
          </a:p>
          <a:p>
            <a:pPr lvl="1"/>
            <a:r>
              <a:rPr lang="en-US" dirty="0" smtClean="0"/>
              <a:t> “Whole”; “Wholesome”</a:t>
            </a:r>
          </a:p>
          <a:p>
            <a:pPr lvl="1"/>
            <a:r>
              <a:rPr lang="en-US" dirty="0" smtClean="0"/>
              <a:t>“Natural”</a:t>
            </a:r>
          </a:p>
          <a:p>
            <a:pPr lvl="1"/>
            <a:r>
              <a:rPr lang="en-US" dirty="0" smtClean="0"/>
              <a:t>“Hand” (made)</a:t>
            </a:r>
          </a:p>
          <a:p>
            <a:pPr lvl="1"/>
            <a:r>
              <a:rPr lang="en-US" dirty="0" smtClean="0"/>
              <a:t>Beige &amp; green toned packaging</a:t>
            </a:r>
          </a:p>
          <a:p>
            <a:r>
              <a:rPr lang="en-US" dirty="0"/>
              <a:t>Personalized</a:t>
            </a:r>
          </a:p>
          <a:p>
            <a:r>
              <a:rPr lang="en-US" dirty="0"/>
              <a:t>Ethnic</a:t>
            </a:r>
          </a:p>
          <a:p>
            <a:r>
              <a:rPr lang="en-US" dirty="0"/>
              <a:t>Waste </a:t>
            </a:r>
            <a:r>
              <a:rPr lang="en-US" dirty="0" smtClean="0"/>
              <a:t>Conscious</a:t>
            </a:r>
          </a:p>
          <a:p>
            <a:pPr lvl="1"/>
            <a:r>
              <a:rPr lang="en-US" dirty="0" smtClean="0"/>
              <a:t>Eat your Root </a:t>
            </a:r>
            <a:r>
              <a:rPr lang="en-US" dirty="0"/>
              <a:t>G</a:t>
            </a:r>
            <a:r>
              <a:rPr lang="en-US" dirty="0" smtClean="0"/>
              <a:t>reens</a:t>
            </a:r>
          </a:p>
          <a:p>
            <a:pPr lvl="1"/>
            <a:r>
              <a:rPr lang="en-US" dirty="0" smtClean="0"/>
              <a:t>Eco-packaging</a:t>
            </a:r>
          </a:p>
          <a:p>
            <a:pPr marL="0" indent="0">
              <a:buNone/>
            </a:pPr>
            <a:endParaRPr lang="en-US" dirty="0" smtClean="0"/>
          </a:p>
        </p:txBody>
      </p:sp>
      <p:sp>
        <p:nvSpPr>
          <p:cNvPr id="4" name="Content Placeholder 3"/>
          <p:cNvSpPr>
            <a:spLocks noGrp="1"/>
          </p:cNvSpPr>
          <p:nvPr>
            <p:ph sz="half" idx="2"/>
          </p:nvPr>
        </p:nvSpPr>
        <p:spPr>
          <a:xfrm>
            <a:off x="4961744" y="1417637"/>
            <a:ext cx="4038600" cy="4754563"/>
          </a:xfrm>
        </p:spPr>
        <p:txBody>
          <a:bodyPr>
            <a:normAutofit fontScale="92500" lnSpcReduction="10000"/>
          </a:bodyPr>
          <a:lstStyle/>
          <a:p>
            <a:r>
              <a:rPr lang="en-US" dirty="0" smtClean="0"/>
              <a:t>Convenience </a:t>
            </a:r>
          </a:p>
          <a:p>
            <a:pPr lvl="1"/>
            <a:r>
              <a:rPr lang="en-US" dirty="0" smtClean="0"/>
              <a:t>“Easy”</a:t>
            </a:r>
            <a:endParaRPr lang="en-US" dirty="0"/>
          </a:p>
          <a:p>
            <a:pPr lvl="1"/>
            <a:r>
              <a:rPr lang="en-US" dirty="0" smtClean="0"/>
              <a:t>“Simple”</a:t>
            </a:r>
            <a:endParaRPr lang="en-US" dirty="0"/>
          </a:p>
          <a:p>
            <a:pPr lvl="1"/>
            <a:r>
              <a:rPr lang="en-US" dirty="0" smtClean="0"/>
              <a:t>“5-ingredient”</a:t>
            </a:r>
            <a:endParaRPr lang="en-US" dirty="0"/>
          </a:p>
          <a:p>
            <a:pPr lvl="1"/>
            <a:r>
              <a:rPr lang="en-US" dirty="0" smtClean="0"/>
              <a:t>“Quick”</a:t>
            </a:r>
            <a:endParaRPr lang="en-US" dirty="0"/>
          </a:p>
          <a:p>
            <a:pPr lvl="1"/>
            <a:r>
              <a:rPr lang="en-US" dirty="0" smtClean="0"/>
              <a:t>“To-Go”</a:t>
            </a:r>
            <a:endParaRPr lang="en-US" dirty="0"/>
          </a:p>
          <a:p>
            <a:pPr lvl="1"/>
            <a:r>
              <a:rPr lang="en-US" dirty="0" smtClean="0"/>
              <a:t>“30-minute Solution”</a:t>
            </a:r>
            <a:endParaRPr lang="en-US" dirty="0"/>
          </a:p>
          <a:p>
            <a:pPr lvl="1"/>
            <a:r>
              <a:rPr lang="en-US" dirty="0" smtClean="0"/>
              <a:t>Delivered/Delivery Service</a:t>
            </a:r>
            <a:endParaRPr lang="en-US" dirty="0"/>
          </a:p>
          <a:p>
            <a:pPr lvl="1"/>
            <a:r>
              <a:rPr lang="en-US" dirty="0"/>
              <a:t>Pre-packaged</a:t>
            </a:r>
          </a:p>
          <a:p>
            <a:pPr lvl="1"/>
            <a:r>
              <a:rPr lang="en-US" dirty="0" smtClean="0"/>
              <a:t>Pre-prepared</a:t>
            </a:r>
          </a:p>
          <a:p>
            <a:pPr lvl="1"/>
            <a:r>
              <a:rPr lang="en-US" dirty="0" smtClean="0"/>
              <a:t>Meal kits</a:t>
            </a:r>
            <a:endParaRPr lang="en-US" dirty="0"/>
          </a:p>
          <a:p>
            <a:endParaRPr lang="en-US" dirty="0"/>
          </a:p>
          <a:p>
            <a:endParaRPr lang="en-US" dirty="0"/>
          </a:p>
        </p:txBody>
      </p:sp>
      <p:pic>
        <p:nvPicPr>
          <p:cNvPr id="5" name="Picture 4" descr="sam-kass-carrots"/>
          <p:cNvPicPr/>
          <p:nvPr/>
        </p:nvPicPr>
        <p:blipFill rotWithShape="1">
          <a:blip r:embed="rId3" cstate="print">
            <a:extLst>
              <a:ext uri="{28A0092B-C50C-407E-A947-70E740481C1C}">
                <a14:useLocalDpi xmlns:a14="http://schemas.microsoft.com/office/drawing/2010/main" val="0"/>
              </a:ext>
            </a:extLst>
          </a:blip>
          <a:srcRect l="68451" r="5011" b="55317"/>
          <a:stretch/>
        </p:blipFill>
        <p:spPr bwMode="auto">
          <a:xfrm>
            <a:off x="3795008" y="4879139"/>
            <a:ext cx="786985" cy="1327879"/>
          </a:xfrm>
          <a:prstGeom prst="rect">
            <a:avLst/>
          </a:prstGeom>
          <a:noFill/>
          <a:ln>
            <a:noFill/>
          </a:ln>
        </p:spPr>
      </p:pic>
      <p:sp>
        <p:nvSpPr>
          <p:cNvPr id="6" name="TextBox 5"/>
          <p:cNvSpPr txBox="1"/>
          <p:nvPr/>
        </p:nvSpPr>
        <p:spPr>
          <a:xfrm>
            <a:off x="3795008" y="6207018"/>
            <a:ext cx="1538992" cy="276999"/>
          </a:xfrm>
          <a:prstGeom prst="rect">
            <a:avLst/>
          </a:prstGeom>
          <a:noFill/>
        </p:spPr>
        <p:txBody>
          <a:bodyPr wrap="square" rtlCol="0">
            <a:spAutoFit/>
          </a:bodyPr>
          <a:lstStyle/>
          <a:p>
            <a:r>
              <a:rPr lang="en-US" sz="1200" dirty="0"/>
              <a:t>Photo: Alex Lau</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91" t="33623" r="17709" b="18022"/>
          <a:stretch/>
        </p:blipFill>
        <p:spPr bwMode="auto">
          <a:xfrm>
            <a:off x="7010400" y="5410200"/>
            <a:ext cx="1981200" cy="85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71608" y="6352401"/>
            <a:ext cx="1538992" cy="276999"/>
          </a:xfrm>
          <a:prstGeom prst="rect">
            <a:avLst/>
          </a:prstGeom>
          <a:noFill/>
        </p:spPr>
        <p:txBody>
          <a:bodyPr wrap="square" rtlCol="0">
            <a:spAutoFit/>
          </a:bodyPr>
          <a:lstStyle/>
          <a:p>
            <a:r>
              <a:rPr lang="en-US" sz="1200" dirty="0"/>
              <a:t>www.blueapron.com</a:t>
            </a:r>
          </a:p>
        </p:txBody>
      </p:sp>
    </p:spTree>
    <p:extLst>
      <p:ext uri="{BB962C8B-B14F-4D97-AF65-F5344CB8AC3E}">
        <p14:creationId xmlns:p14="http://schemas.microsoft.com/office/powerpoint/2010/main" val="331047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Consumer Trends…</a:t>
            </a:r>
            <a:endParaRPr lang="en-US" dirty="0"/>
          </a:p>
        </p:txBody>
      </p:sp>
      <p:sp>
        <p:nvSpPr>
          <p:cNvPr id="3" name="Content Placeholder 2"/>
          <p:cNvSpPr>
            <a:spLocks noGrp="1"/>
          </p:cNvSpPr>
          <p:nvPr>
            <p:ph idx="1"/>
          </p:nvPr>
        </p:nvSpPr>
        <p:spPr>
          <a:xfrm>
            <a:off x="457200" y="2743200"/>
            <a:ext cx="6019800" cy="3352800"/>
          </a:xfrm>
        </p:spPr>
        <p:txBody>
          <a:bodyPr>
            <a:normAutofit/>
          </a:bodyPr>
          <a:lstStyle/>
          <a:p>
            <a:r>
              <a:rPr lang="en-US" dirty="0" smtClean="0"/>
              <a:t>Oatmeal- sweet and savory</a:t>
            </a:r>
          </a:p>
          <a:p>
            <a:r>
              <a:rPr lang="en-US" dirty="0" smtClean="0"/>
              <a:t>Grass-fed meats</a:t>
            </a:r>
          </a:p>
          <a:p>
            <a:r>
              <a:rPr lang="en-US" dirty="0" smtClean="0"/>
              <a:t>Upscale non-alcoholic beverages</a:t>
            </a:r>
          </a:p>
          <a:p>
            <a:r>
              <a:rPr lang="en-US" dirty="0"/>
              <a:t>Vegetables and Fruit forward</a:t>
            </a:r>
          </a:p>
          <a:p>
            <a:r>
              <a:rPr lang="en-US" dirty="0" smtClean="0"/>
              <a:t>Ancient grains- Amaranth</a:t>
            </a:r>
            <a:endParaRPr lang="en-US" dirty="0"/>
          </a:p>
        </p:txBody>
      </p:sp>
      <p:pic>
        <p:nvPicPr>
          <p:cNvPr id="1026" name="Picture 2" descr="C:\Users\rose\Desktop\imag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0891" t="16022" b="9347"/>
          <a:stretch/>
        </p:blipFill>
        <p:spPr bwMode="auto">
          <a:xfrm>
            <a:off x="5533217" y="1142999"/>
            <a:ext cx="3382183" cy="2390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3533001"/>
            <a:ext cx="3124200" cy="276999"/>
          </a:xfrm>
          <a:prstGeom prst="rect">
            <a:avLst/>
          </a:prstGeom>
          <a:noFill/>
        </p:spPr>
        <p:txBody>
          <a:bodyPr wrap="square" rtlCol="0">
            <a:spAutoFit/>
          </a:bodyPr>
          <a:lstStyle/>
          <a:p>
            <a:r>
              <a:rPr lang="en-US" sz="1200" dirty="0" smtClean="0"/>
              <a:t>Savory oatmeal                        Tastespotting.com</a:t>
            </a:r>
            <a:endParaRPr lang="en-US" sz="1200" dirty="0"/>
          </a:p>
        </p:txBody>
      </p:sp>
    </p:spTree>
    <p:extLst>
      <p:ext uri="{BB962C8B-B14F-4D97-AF65-F5344CB8AC3E}">
        <p14:creationId xmlns:p14="http://schemas.microsoft.com/office/powerpoint/2010/main" val="112390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Consumer Trends…</a:t>
            </a:r>
            <a:endParaRPr lang="en-US" dirty="0"/>
          </a:p>
        </p:txBody>
      </p:sp>
      <p:sp>
        <p:nvSpPr>
          <p:cNvPr id="3" name="Content Placeholder 2"/>
          <p:cNvSpPr>
            <a:spLocks noGrp="1"/>
          </p:cNvSpPr>
          <p:nvPr>
            <p:ph idx="1"/>
          </p:nvPr>
        </p:nvSpPr>
        <p:spPr>
          <a:xfrm>
            <a:off x="457200" y="1600201"/>
            <a:ext cx="7086600" cy="3162299"/>
          </a:xfrm>
        </p:spPr>
        <p:txBody>
          <a:bodyPr>
            <a:normAutofit fontScale="92500" lnSpcReduction="20000"/>
          </a:bodyPr>
          <a:lstStyle/>
          <a:p>
            <a:r>
              <a:rPr lang="en-US" dirty="0" smtClean="0"/>
              <a:t>Pulses- high fiber, plant proteins</a:t>
            </a:r>
          </a:p>
          <a:p>
            <a:r>
              <a:rPr lang="en-US" dirty="0" smtClean="0"/>
              <a:t>Alternative flours (GF) </a:t>
            </a:r>
          </a:p>
          <a:p>
            <a:r>
              <a:rPr lang="en-US" dirty="0"/>
              <a:t>Flavorful herb mixes- thyme, rosemary, lavender</a:t>
            </a:r>
          </a:p>
          <a:p>
            <a:r>
              <a:rPr lang="en-US" dirty="0" smtClean="0"/>
              <a:t>Seaweeds</a:t>
            </a:r>
            <a:endParaRPr lang="en-US" dirty="0"/>
          </a:p>
          <a:p>
            <a:r>
              <a:rPr lang="en-US" dirty="0"/>
              <a:t>Fermented </a:t>
            </a:r>
            <a:r>
              <a:rPr lang="en-US" dirty="0" smtClean="0"/>
              <a:t>Foods</a:t>
            </a:r>
            <a:r>
              <a:rPr lang="en-US" dirty="0"/>
              <a:t/>
            </a:r>
            <a:br>
              <a:rPr lang="en-US" dirty="0"/>
            </a:br>
            <a:endParaRPr lang="en-US" dirty="0" smtClean="0"/>
          </a:p>
          <a:p>
            <a:pPr marL="0" indent="0">
              <a:buNone/>
            </a:pPr>
            <a:endParaRPr lang="en-US" sz="700" dirty="0"/>
          </a:p>
        </p:txBody>
      </p:sp>
      <p:pic>
        <p:nvPicPr>
          <p:cNvPr id="4" name="Picture 3" descr="The chickpea flour, rosemary, and fennel seed socca with parsley at Terrine in L.A."/>
          <p:cNvPicPr/>
          <p:nvPr/>
        </p:nvPicPr>
        <p:blipFill rotWithShape="1">
          <a:blip r:embed="rId3">
            <a:extLst>
              <a:ext uri="{28A0092B-C50C-407E-A947-70E740481C1C}">
                <a14:useLocalDpi xmlns:a14="http://schemas.microsoft.com/office/drawing/2010/main" val="0"/>
              </a:ext>
            </a:extLst>
          </a:blip>
          <a:srcRect l="30676" t="19912" r="28934" b="22575"/>
          <a:stretch/>
        </p:blipFill>
        <p:spPr bwMode="auto">
          <a:xfrm>
            <a:off x="5410200" y="3352800"/>
            <a:ext cx="3200400" cy="2819400"/>
          </a:xfrm>
          <a:prstGeom prst="rect">
            <a:avLst/>
          </a:prstGeom>
          <a:noFill/>
          <a:ln>
            <a:noFill/>
          </a:ln>
        </p:spPr>
      </p:pic>
      <p:sp>
        <p:nvSpPr>
          <p:cNvPr id="5" name="TextBox 4"/>
          <p:cNvSpPr txBox="1"/>
          <p:nvPr/>
        </p:nvSpPr>
        <p:spPr>
          <a:xfrm>
            <a:off x="5321508" y="6211669"/>
            <a:ext cx="3060492" cy="646331"/>
          </a:xfrm>
          <a:prstGeom prst="rect">
            <a:avLst/>
          </a:prstGeom>
          <a:noFill/>
        </p:spPr>
        <p:txBody>
          <a:bodyPr wrap="square" rtlCol="0">
            <a:spAutoFit/>
          </a:bodyPr>
          <a:lstStyle/>
          <a:p>
            <a:r>
              <a:rPr lang="en-US" sz="1200" dirty="0"/>
              <a:t>Chickpea flour, rosemary, and fennel seed </a:t>
            </a:r>
            <a:r>
              <a:rPr lang="en-US" sz="1200" dirty="0" err="1"/>
              <a:t>socca</a:t>
            </a:r>
            <a:r>
              <a:rPr lang="en-US" sz="1200" dirty="0"/>
              <a:t> with parsley at Terrine in L.A. Photo: Ryan </a:t>
            </a:r>
            <a:r>
              <a:rPr lang="en-US" sz="1200" dirty="0" smtClean="0"/>
              <a:t>Tanaka</a:t>
            </a:r>
            <a:endParaRPr lang="en-US" sz="1200" dirty="0"/>
          </a:p>
        </p:txBody>
      </p:sp>
    </p:spTree>
    <p:extLst>
      <p:ext uri="{BB962C8B-B14F-4D97-AF65-F5344CB8AC3E}">
        <p14:creationId xmlns:p14="http://schemas.microsoft.com/office/powerpoint/2010/main" val="1098661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Consumer Trends…</a:t>
            </a:r>
            <a:endParaRPr lang="en-US" dirty="0"/>
          </a:p>
        </p:txBody>
      </p:sp>
      <p:sp>
        <p:nvSpPr>
          <p:cNvPr id="3" name="Content Placeholder 2"/>
          <p:cNvSpPr>
            <a:spLocks noGrp="1"/>
          </p:cNvSpPr>
          <p:nvPr>
            <p:ph idx="1"/>
          </p:nvPr>
        </p:nvSpPr>
        <p:spPr/>
        <p:txBody>
          <a:bodyPr/>
          <a:lstStyle/>
          <a:p>
            <a:r>
              <a:rPr lang="en-US" dirty="0" smtClean="0"/>
              <a:t>Full Fat is good</a:t>
            </a:r>
          </a:p>
          <a:p>
            <a:r>
              <a:rPr lang="en-US" dirty="0" smtClean="0"/>
              <a:t>Sugar is bad</a:t>
            </a:r>
          </a:p>
          <a:p>
            <a:r>
              <a:rPr lang="en-US" dirty="0" smtClean="0"/>
              <a:t>Fried Chicken</a:t>
            </a:r>
          </a:p>
          <a:p>
            <a:r>
              <a:rPr lang="en-US" dirty="0" smtClean="0"/>
              <a:t>Whole, Natural Foods – not processed </a:t>
            </a:r>
          </a:p>
          <a:p>
            <a:r>
              <a:rPr lang="en-US" dirty="0" smtClean="0"/>
              <a:t>Raising the heat levels</a:t>
            </a:r>
            <a:endParaRPr lang="en-US" dirty="0"/>
          </a:p>
        </p:txBody>
      </p:sp>
      <p:pic>
        <p:nvPicPr>
          <p:cNvPr id="4098" name="Picture 2" descr="http://i.kinja-img.com/gawker-media/image/upload/s--WBsFbAjT--/c_scale,fl_progressive,q_80,w_800/19cqf1w96uigdpng.png"/>
          <p:cNvPicPr>
            <a:picLocks noChangeAspect="1" noChangeArrowheads="1"/>
          </p:cNvPicPr>
          <p:nvPr/>
        </p:nvPicPr>
        <p:blipFill rotWithShape="1">
          <a:blip r:embed="rId3">
            <a:extLst>
              <a:ext uri="{28A0092B-C50C-407E-A947-70E740481C1C}">
                <a14:useLocalDpi xmlns:a14="http://schemas.microsoft.com/office/drawing/2010/main" val="0"/>
              </a:ext>
            </a:extLst>
          </a:blip>
          <a:srcRect l="3568" r="8803" b="7783"/>
          <a:stretch/>
        </p:blipFill>
        <p:spPr bwMode="auto">
          <a:xfrm>
            <a:off x="5531370" y="1295400"/>
            <a:ext cx="3282846" cy="21073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48600" y="3395990"/>
            <a:ext cx="990600" cy="261610"/>
          </a:xfrm>
          <a:prstGeom prst="rect">
            <a:avLst/>
          </a:prstGeom>
          <a:noFill/>
        </p:spPr>
        <p:txBody>
          <a:bodyPr wrap="square" rtlCol="0">
            <a:spAutoFit/>
          </a:bodyPr>
          <a:lstStyle/>
          <a:p>
            <a:r>
              <a:rPr lang="en-US" sz="1100" dirty="0" smtClean="0"/>
              <a:t>Pizzahut.com</a:t>
            </a:r>
            <a:endParaRPr lang="en-US" sz="1100" dirty="0"/>
          </a:p>
        </p:txBody>
      </p:sp>
      <p:sp>
        <p:nvSpPr>
          <p:cNvPr id="7" name="TextBox 6"/>
          <p:cNvSpPr txBox="1"/>
          <p:nvPr/>
        </p:nvSpPr>
        <p:spPr>
          <a:xfrm>
            <a:off x="5029200" y="6307824"/>
            <a:ext cx="3210393" cy="473976"/>
          </a:xfrm>
          <a:prstGeom prst="rect">
            <a:avLst/>
          </a:prstGeom>
          <a:noFill/>
        </p:spPr>
        <p:txBody>
          <a:bodyPr wrap="square" rtlCol="0">
            <a:spAutoFit/>
          </a:bodyPr>
          <a:lstStyle/>
          <a:p>
            <a:r>
              <a:rPr lang="en-US" sz="1100" dirty="0"/>
              <a:t>http://www.ispot.tv/ad/AZX9/little-caesars-pizza-the-recipe-lamination-is-forever</a:t>
            </a:r>
          </a:p>
        </p:txBody>
      </p:sp>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437" r="33900" b="14492"/>
          <a:stretch/>
        </p:blipFill>
        <p:spPr bwMode="auto">
          <a:xfrm>
            <a:off x="5029200" y="3989511"/>
            <a:ext cx="3994879" cy="234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9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Hot in Snacks</a:t>
            </a:r>
            <a:endParaRPr lang="en-US" dirty="0"/>
          </a:p>
        </p:txBody>
      </p:sp>
      <p:sp>
        <p:nvSpPr>
          <p:cNvPr id="3" name="Content Placeholder 2"/>
          <p:cNvSpPr>
            <a:spLocks noGrp="1"/>
          </p:cNvSpPr>
          <p:nvPr>
            <p:ph idx="1"/>
          </p:nvPr>
        </p:nvSpPr>
        <p:spPr/>
        <p:txBody>
          <a:bodyPr/>
          <a:lstStyle/>
          <a:p>
            <a:r>
              <a:rPr lang="en-US" dirty="0" smtClean="0"/>
              <a:t>Shift from sweet to savory</a:t>
            </a:r>
          </a:p>
          <a:p>
            <a:r>
              <a:rPr lang="en-US" dirty="0" smtClean="0"/>
              <a:t>Combining sweet with heat</a:t>
            </a:r>
          </a:p>
          <a:p>
            <a:r>
              <a:rPr lang="en-US" dirty="0" smtClean="0"/>
              <a:t>Shift from </a:t>
            </a:r>
            <a:r>
              <a:rPr lang="en-US" dirty="0"/>
              <a:t>h</a:t>
            </a:r>
            <a:r>
              <a:rPr lang="en-US" dirty="0" smtClean="0"/>
              <a:t>igh-carb to nutrient dense</a:t>
            </a:r>
            <a:endParaRPr lang="en-US" dirty="0"/>
          </a:p>
        </p:txBody>
      </p:sp>
    </p:spTree>
    <p:extLst>
      <p:ext uri="{BB962C8B-B14F-4D97-AF65-F5344CB8AC3E}">
        <p14:creationId xmlns:p14="http://schemas.microsoft.com/office/powerpoint/2010/main" val="3573815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new products…</a:t>
            </a:r>
            <a:endParaRPr lang="en-US" dirty="0"/>
          </a:p>
        </p:txBody>
      </p:sp>
      <p:sp>
        <p:nvSpPr>
          <p:cNvPr id="8" name="Content Placeholder 7"/>
          <p:cNvSpPr>
            <a:spLocks noGrp="1"/>
          </p:cNvSpPr>
          <p:nvPr>
            <p:ph sz="half" idx="1"/>
          </p:nvPr>
        </p:nvSpPr>
        <p:spPr/>
        <p:txBody>
          <a:bodyPr/>
          <a:lstStyle/>
          <a:p>
            <a:pPr marL="0" indent="0">
              <a:buNone/>
            </a:pPr>
            <a:r>
              <a:rPr lang="en-US" dirty="0" smtClean="0"/>
              <a:t>Spicy-salty-savory ethnic snacks are afternoon favorites and meal replacements…</a:t>
            </a:r>
            <a:endParaRPr lang="en-US" dirty="0"/>
          </a:p>
        </p:txBody>
      </p:sp>
      <p:sp>
        <p:nvSpPr>
          <p:cNvPr id="9" name="Content Placeholder 8"/>
          <p:cNvSpPr>
            <a:spLocks noGrp="1"/>
          </p:cNvSpPr>
          <p:nvPr>
            <p:ph sz="half" idx="2"/>
          </p:nvPr>
        </p:nvSpPr>
        <p:spPr/>
        <p:txBody>
          <a:bodyPr/>
          <a:lstStyle/>
          <a:p>
            <a:r>
              <a:rPr lang="en-US" dirty="0" smtClean="0"/>
              <a:t>Hummus variations</a:t>
            </a:r>
          </a:p>
          <a:p>
            <a:r>
              <a:rPr lang="en-US" dirty="0" smtClean="0"/>
              <a:t>Chili-citrus potato chips</a:t>
            </a:r>
          </a:p>
          <a:p>
            <a:r>
              <a:rPr lang="en-US" dirty="0" smtClean="0"/>
              <a:t>Mango-chili-lime chips</a:t>
            </a:r>
          </a:p>
          <a:p>
            <a:r>
              <a:rPr lang="en-US" dirty="0" smtClean="0"/>
              <a:t>Flavored popcorns (like seaweed and sesame)</a:t>
            </a:r>
            <a:endParaRPr lang="en-US" dirty="0"/>
          </a:p>
        </p:txBody>
      </p:sp>
    </p:spTree>
    <p:extLst>
      <p:ext uri="{BB962C8B-B14F-4D97-AF65-F5344CB8AC3E}">
        <p14:creationId xmlns:p14="http://schemas.microsoft.com/office/powerpoint/2010/main" val="829180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consumers will be looking for…</a:t>
            </a:r>
            <a:endParaRPr lang="en-US" dirty="0"/>
          </a:p>
        </p:txBody>
      </p:sp>
      <p:sp>
        <p:nvSpPr>
          <p:cNvPr id="8" name="Content Placeholder 7"/>
          <p:cNvSpPr>
            <a:spLocks noGrp="1"/>
          </p:cNvSpPr>
          <p:nvPr>
            <p:ph sz="half" idx="1"/>
          </p:nvPr>
        </p:nvSpPr>
        <p:spPr>
          <a:xfrm>
            <a:off x="457200" y="2209800"/>
            <a:ext cx="4038600" cy="3733800"/>
          </a:xfrm>
        </p:spPr>
        <p:txBody>
          <a:bodyPr/>
          <a:lstStyle/>
          <a:p>
            <a:r>
              <a:rPr lang="en-US" dirty="0" smtClean="0"/>
              <a:t>Jerky</a:t>
            </a:r>
          </a:p>
          <a:p>
            <a:r>
              <a:rPr lang="en-US" dirty="0" smtClean="0"/>
              <a:t>Hummus</a:t>
            </a:r>
          </a:p>
          <a:p>
            <a:r>
              <a:rPr lang="en-US" dirty="0" smtClean="0"/>
              <a:t>Popcorn</a:t>
            </a:r>
          </a:p>
          <a:p>
            <a:r>
              <a:rPr lang="en-US" dirty="0" smtClean="0"/>
              <a:t>Crazy chip flavors</a:t>
            </a:r>
          </a:p>
          <a:p>
            <a:r>
              <a:rPr lang="en-US" dirty="0" smtClean="0"/>
              <a:t>Spicy-salty-savory mixes</a:t>
            </a:r>
          </a:p>
          <a:p>
            <a:r>
              <a:rPr lang="en-US" dirty="0" smtClean="0"/>
              <a:t>Ethnic snacks (Japanese and Korean)</a:t>
            </a:r>
            <a:endParaRPr lang="en-US" dirty="0"/>
          </a:p>
        </p:txBody>
      </p:sp>
      <p:sp>
        <p:nvSpPr>
          <p:cNvPr id="9" name="Content Placeholder 8"/>
          <p:cNvSpPr>
            <a:spLocks noGrp="1"/>
          </p:cNvSpPr>
          <p:nvPr>
            <p:ph sz="half" idx="2"/>
          </p:nvPr>
        </p:nvSpPr>
        <p:spPr>
          <a:xfrm>
            <a:off x="4648200" y="2209800"/>
            <a:ext cx="4038600" cy="3962400"/>
          </a:xfrm>
        </p:spPr>
        <p:txBody>
          <a:bodyPr/>
          <a:lstStyle/>
          <a:p>
            <a:r>
              <a:rPr lang="en-US" dirty="0" err="1" smtClean="0"/>
              <a:t>Spiralized</a:t>
            </a:r>
            <a:r>
              <a:rPr lang="en-US" dirty="0" smtClean="0"/>
              <a:t> veggies</a:t>
            </a:r>
          </a:p>
          <a:p>
            <a:r>
              <a:rPr lang="en-US" dirty="0" smtClean="0"/>
              <a:t>Brussel sprouts are the new kale</a:t>
            </a:r>
          </a:p>
          <a:p>
            <a:r>
              <a:rPr lang="en-US" dirty="0" smtClean="0"/>
              <a:t>Cauliflower (steaks, mashed “potatoes”, “rice”…)</a:t>
            </a:r>
          </a:p>
          <a:p>
            <a:r>
              <a:rPr lang="en-US" dirty="0" err="1" smtClean="0"/>
              <a:t>Farro</a:t>
            </a:r>
            <a:r>
              <a:rPr lang="en-US" dirty="0" smtClean="0"/>
              <a:t> is the new quinoa</a:t>
            </a:r>
          </a:p>
          <a:p>
            <a:r>
              <a:rPr lang="en-US" dirty="0" smtClean="0"/>
              <a:t>Savory yogurts</a:t>
            </a:r>
          </a:p>
          <a:p>
            <a:endParaRPr lang="en-US" dirty="0"/>
          </a:p>
        </p:txBody>
      </p:sp>
      <p:pic>
        <p:nvPicPr>
          <p:cNvPr id="3074" name="Picture 2" descr="http://i.imgur.com/tBgg1k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79" b="9098"/>
          <a:stretch/>
        </p:blipFill>
        <p:spPr bwMode="auto">
          <a:xfrm>
            <a:off x="7752077" y="1295400"/>
            <a:ext cx="1306753" cy="1388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72400" y="2633990"/>
            <a:ext cx="1295400" cy="261610"/>
          </a:xfrm>
          <a:prstGeom prst="rect">
            <a:avLst/>
          </a:prstGeom>
          <a:noFill/>
        </p:spPr>
        <p:txBody>
          <a:bodyPr wrap="square" rtlCol="0">
            <a:spAutoFit/>
          </a:bodyPr>
          <a:lstStyle/>
          <a:p>
            <a:r>
              <a:rPr lang="en-US" sz="1100" dirty="0" smtClean="0"/>
              <a:t>Primalpalette.com</a:t>
            </a:r>
            <a:endParaRPr lang="en-US" sz="1100" dirty="0"/>
          </a:p>
        </p:txBody>
      </p:sp>
    </p:spTree>
    <p:extLst>
      <p:ext uri="{BB962C8B-B14F-4D97-AF65-F5344CB8AC3E}">
        <p14:creationId xmlns:p14="http://schemas.microsoft.com/office/powerpoint/2010/main" val="148686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685800"/>
            <a:ext cx="4040188" cy="838200"/>
          </a:xfrm>
          <a:ln>
            <a:noFill/>
          </a:ln>
        </p:spPr>
        <p:txBody>
          <a:bodyPr>
            <a:normAutofit/>
          </a:bodyPr>
          <a:lstStyle/>
          <a:p>
            <a:r>
              <a:rPr lang="en-US" sz="4000" dirty="0" smtClean="0"/>
              <a:t>Rising</a:t>
            </a:r>
            <a:endParaRPr lang="en-US" sz="4000" dirty="0"/>
          </a:p>
        </p:txBody>
      </p:sp>
      <p:sp>
        <p:nvSpPr>
          <p:cNvPr id="7" name="Content Placeholder 6"/>
          <p:cNvSpPr>
            <a:spLocks noGrp="1"/>
          </p:cNvSpPr>
          <p:nvPr>
            <p:ph sz="half" idx="2"/>
          </p:nvPr>
        </p:nvSpPr>
        <p:spPr>
          <a:xfrm>
            <a:off x="457200" y="1798637"/>
            <a:ext cx="4040188" cy="4754563"/>
          </a:xfrm>
        </p:spPr>
        <p:txBody>
          <a:bodyPr/>
          <a:lstStyle/>
          <a:p>
            <a:r>
              <a:rPr lang="en-US" dirty="0" smtClean="0"/>
              <a:t>African flavors</a:t>
            </a:r>
          </a:p>
          <a:p>
            <a:r>
              <a:rPr lang="en-US" dirty="0" smtClean="0"/>
              <a:t>Authentic ethnic cuisine</a:t>
            </a:r>
          </a:p>
          <a:p>
            <a:r>
              <a:rPr lang="en-US" dirty="0" smtClean="0"/>
              <a:t>Artisan soft drinks</a:t>
            </a:r>
          </a:p>
          <a:p>
            <a:r>
              <a:rPr lang="en-US" dirty="0" smtClean="0"/>
              <a:t>Middle Eastern flavors</a:t>
            </a:r>
          </a:p>
          <a:p>
            <a:r>
              <a:rPr lang="en-US" dirty="0" smtClean="0"/>
              <a:t>Pop-up restaurants</a:t>
            </a:r>
          </a:p>
          <a:p>
            <a:r>
              <a:rPr lang="en-US" dirty="0" smtClean="0"/>
              <a:t>Hyper-local sourcing</a:t>
            </a:r>
          </a:p>
          <a:p>
            <a:r>
              <a:rPr lang="en-US" dirty="0" smtClean="0"/>
              <a:t>House-made ice cream</a:t>
            </a:r>
          </a:p>
          <a:p>
            <a:r>
              <a:rPr lang="en-US" dirty="0" smtClean="0"/>
              <a:t>Artisan butchery</a:t>
            </a:r>
          </a:p>
          <a:p>
            <a:r>
              <a:rPr lang="en-US" dirty="0" smtClean="0"/>
              <a:t>House-made/Artisan pickles</a:t>
            </a:r>
          </a:p>
          <a:p>
            <a:r>
              <a:rPr lang="en-US" dirty="0" smtClean="0"/>
              <a:t>Nontraditional eggs</a:t>
            </a:r>
            <a:endParaRPr lang="en-US" dirty="0"/>
          </a:p>
        </p:txBody>
      </p:sp>
      <p:sp>
        <p:nvSpPr>
          <p:cNvPr id="8" name="Text Placeholder 7"/>
          <p:cNvSpPr>
            <a:spLocks noGrp="1"/>
          </p:cNvSpPr>
          <p:nvPr>
            <p:ph type="body" sz="quarter" idx="3"/>
          </p:nvPr>
        </p:nvSpPr>
        <p:spPr>
          <a:xfrm>
            <a:off x="4645025" y="685801"/>
            <a:ext cx="4041775" cy="838199"/>
          </a:xfrm>
          <a:ln>
            <a:noFill/>
          </a:ln>
        </p:spPr>
        <p:txBody>
          <a:bodyPr>
            <a:normAutofit/>
          </a:bodyPr>
          <a:lstStyle/>
          <a:p>
            <a:r>
              <a:rPr lang="en-US" sz="4000" dirty="0" smtClean="0"/>
              <a:t>Setting</a:t>
            </a:r>
            <a:endParaRPr lang="en-US" sz="4000" dirty="0"/>
          </a:p>
        </p:txBody>
      </p:sp>
      <p:sp>
        <p:nvSpPr>
          <p:cNvPr id="9" name="Content Placeholder 8"/>
          <p:cNvSpPr>
            <a:spLocks noGrp="1"/>
          </p:cNvSpPr>
          <p:nvPr>
            <p:ph sz="quarter" idx="4"/>
          </p:nvPr>
        </p:nvSpPr>
        <p:spPr>
          <a:xfrm>
            <a:off x="4645025" y="1874837"/>
            <a:ext cx="4041775" cy="4754563"/>
          </a:xfrm>
        </p:spPr>
        <p:txBody>
          <a:bodyPr>
            <a:normAutofit fontScale="92500" lnSpcReduction="20000"/>
          </a:bodyPr>
          <a:lstStyle/>
          <a:p>
            <a:r>
              <a:rPr lang="en-US" dirty="0" smtClean="0"/>
              <a:t>Underutilized fish</a:t>
            </a:r>
          </a:p>
          <a:p>
            <a:r>
              <a:rPr lang="en-US" dirty="0" smtClean="0"/>
              <a:t>Kale salads</a:t>
            </a:r>
          </a:p>
          <a:p>
            <a:r>
              <a:rPr lang="en-US" dirty="0" smtClean="0"/>
              <a:t>Fresh beans/Peas</a:t>
            </a:r>
          </a:p>
          <a:p>
            <a:r>
              <a:rPr lang="en-US" dirty="0" smtClean="0"/>
              <a:t>Gluten free</a:t>
            </a:r>
          </a:p>
          <a:p>
            <a:r>
              <a:rPr lang="en-US" dirty="0" smtClean="0"/>
              <a:t>Quinoa</a:t>
            </a:r>
          </a:p>
          <a:p>
            <a:r>
              <a:rPr lang="en-US" dirty="0" smtClean="0"/>
              <a:t>Dark greens</a:t>
            </a:r>
          </a:p>
          <a:p>
            <a:r>
              <a:rPr lang="en-US" dirty="0" smtClean="0"/>
              <a:t>Coconut water</a:t>
            </a:r>
          </a:p>
          <a:p>
            <a:r>
              <a:rPr lang="en-US" dirty="0" smtClean="0"/>
              <a:t>Asian noodles</a:t>
            </a:r>
          </a:p>
          <a:p>
            <a:r>
              <a:rPr lang="en-US" dirty="0" smtClean="0"/>
              <a:t>Flatbreads</a:t>
            </a:r>
          </a:p>
          <a:p>
            <a:r>
              <a:rPr lang="en-US" dirty="0" smtClean="0"/>
              <a:t>Egg-white</a:t>
            </a:r>
          </a:p>
          <a:p>
            <a:r>
              <a:rPr lang="en-US" dirty="0" smtClean="0"/>
              <a:t>Lo-Cal </a:t>
            </a:r>
            <a:r>
              <a:rPr lang="en-US" dirty="0"/>
              <a:t>e</a:t>
            </a:r>
            <a:r>
              <a:rPr lang="en-US" dirty="0" smtClean="0"/>
              <a:t>ntrees</a:t>
            </a:r>
          </a:p>
          <a:p>
            <a:r>
              <a:rPr lang="en-US" dirty="0" smtClean="0"/>
              <a:t>Alternative sweeteners</a:t>
            </a:r>
          </a:p>
          <a:p>
            <a:r>
              <a:rPr lang="en-US" dirty="0" smtClean="0"/>
              <a:t>Hybrid desserts</a:t>
            </a:r>
            <a:endParaRPr lang="en-US" dirty="0"/>
          </a:p>
        </p:txBody>
      </p:sp>
      <p:sp>
        <p:nvSpPr>
          <p:cNvPr id="2" name="AutoShape 2" descr="Image result for sunrise rooster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unrise rooster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C:\Users\rose\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1512237" cy="14144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rose\Desktop\sunrise-clipart-royalty-free-sunrise-clipart-illustration-1066702.jpg"/>
          <p:cNvPicPr>
            <a:picLocks noChangeAspect="1" noChangeArrowheads="1"/>
          </p:cNvPicPr>
          <p:nvPr/>
        </p:nvPicPr>
        <p:blipFill rotWithShape="1">
          <a:blip r:embed="rId4">
            <a:extLst>
              <a:ext uri="{28A0092B-C50C-407E-A947-70E740481C1C}">
                <a14:useLocalDpi xmlns:a14="http://schemas.microsoft.com/office/drawing/2010/main" val="0"/>
              </a:ext>
            </a:extLst>
          </a:blip>
          <a:srcRect b="30063"/>
          <a:stretch/>
        </p:blipFill>
        <p:spPr bwMode="auto">
          <a:xfrm>
            <a:off x="6502400" y="152400"/>
            <a:ext cx="1695924" cy="12453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rose\Desktop\sunrise-clipart-royalty-free-sunrise-clipart-illustration-1066702.jpg"/>
          <p:cNvPicPr>
            <a:picLocks noChangeAspect="1" noChangeArrowheads="1"/>
          </p:cNvPicPr>
          <p:nvPr/>
        </p:nvPicPr>
        <p:blipFill rotWithShape="1">
          <a:blip r:embed="rId4">
            <a:extLst>
              <a:ext uri="{28A0092B-C50C-407E-A947-70E740481C1C}">
                <a14:useLocalDpi xmlns:a14="http://schemas.microsoft.com/office/drawing/2010/main" val="0"/>
              </a:ext>
            </a:extLst>
          </a:blip>
          <a:srcRect t="92787"/>
          <a:stretch/>
        </p:blipFill>
        <p:spPr bwMode="auto">
          <a:xfrm>
            <a:off x="6248400" y="1321581"/>
            <a:ext cx="2540000" cy="19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00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1035</Words>
  <Application>Microsoft Office PowerPoint</Application>
  <PresentationFormat>On-screen Show (4:3)</PresentationFormat>
  <Paragraphs>158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Sustainable Marketing</vt:lpstr>
      <vt:lpstr>Macro Trends &amp; Key Words</vt:lpstr>
      <vt:lpstr>2016 Consumer Trends…</vt:lpstr>
      <vt:lpstr>2016 Consumer Trends…</vt:lpstr>
      <vt:lpstr>2016 Consumer Trends…</vt:lpstr>
      <vt:lpstr>What’s Hot in Snacks</vt:lpstr>
      <vt:lpstr>Look for new products…</vt:lpstr>
      <vt:lpstr>What consumers will be looking for…</vt:lpstr>
      <vt:lpstr>PowerPoint Presentation</vt:lpstr>
      <vt:lpstr>How to Spot Trends</vt:lpstr>
      <vt:lpstr>What to do with the Data?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dc:creator>
  <cp:lastModifiedBy>rose</cp:lastModifiedBy>
  <cp:revision>34</cp:revision>
  <dcterms:created xsi:type="dcterms:W3CDTF">2016-02-08T21:30:04Z</dcterms:created>
  <dcterms:modified xsi:type="dcterms:W3CDTF">2016-02-14T15:31:57Z</dcterms:modified>
</cp:coreProperties>
</file>