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9"/>
  </p:notesMasterIdLst>
  <p:handoutMasterIdLst>
    <p:handoutMasterId r:id="rId30"/>
  </p:handoutMasterIdLst>
  <p:sldIdLst>
    <p:sldId id="256" r:id="rId2"/>
    <p:sldId id="454" r:id="rId3"/>
    <p:sldId id="443" r:id="rId4"/>
    <p:sldId id="431" r:id="rId5"/>
    <p:sldId id="403" r:id="rId6"/>
    <p:sldId id="386" r:id="rId7"/>
    <p:sldId id="445" r:id="rId8"/>
    <p:sldId id="439" r:id="rId9"/>
    <p:sldId id="444" r:id="rId10"/>
    <p:sldId id="434" r:id="rId11"/>
    <p:sldId id="436" r:id="rId12"/>
    <p:sldId id="447" r:id="rId13"/>
    <p:sldId id="446" r:id="rId14"/>
    <p:sldId id="433" r:id="rId15"/>
    <p:sldId id="448" r:id="rId16"/>
    <p:sldId id="449" r:id="rId17"/>
    <p:sldId id="455" r:id="rId18"/>
    <p:sldId id="457" r:id="rId19"/>
    <p:sldId id="456" r:id="rId20"/>
    <p:sldId id="475" r:id="rId21"/>
    <p:sldId id="465" r:id="rId22"/>
    <p:sldId id="469" r:id="rId23"/>
    <p:sldId id="453" r:id="rId24"/>
    <p:sldId id="467" r:id="rId25"/>
    <p:sldId id="468" r:id="rId26"/>
    <p:sldId id="463" r:id="rId27"/>
    <p:sldId id="476" r:id="rId2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784">
          <p15:clr>
            <a:srgbClr val="A4A3A4"/>
          </p15:clr>
        </p15:guide>
      </p15:sldGuideLst>
    </p:ext>
    <p:ext uri="{2D200454-40CA-4A62-9FC3-DE9A4176ACB9}">
      <p15:notesGuideLst xmlns=""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2" autoAdjust="0"/>
    <p:restoredTop sz="69420" autoAdjust="0"/>
  </p:normalViewPr>
  <p:slideViewPr>
    <p:cSldViewPr>
      <p:cViewPr>
        <p:scale>
          <a:sx n="47" d="100"/>
          <a:sy n="47" d="100"/>
        </p:scale>
        <p:origin x="-1940" y="-488"/>
      </p:cViewPr>
      <p:guideLst>
        <p:guide orient="horz" pos="2160"/>
        <p:guide pos="2880"/>
        <p:guide pos="2784"/>
      </p:guideLst>
    </p:cSldViewPr>
  </p:slideViewPr>
  <p:outlineViewPr>
    <p:cViewPr>
      <p:scale>
        <a:sx n="33" d="100"/>
        <a:sy n="33" d="100"/>
      </p:scale>
      <p:origin x="0" y="8155"/>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4" d="100"/>
          <a:sy n="84" d="100"/>
        </p:scale>
        <p:origin x="-3792" y="-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814" tIns="46907" rIns="93814" bIns="46907"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814" tIns="46907" rIns="93814" bIns="46907" rtlCol="0"/>
          <a:lstStyle>
            <a:lvl1pPr algn="r">
              <a:defRPr sz="1200"/>
            </a:lvl1pPr>
          </a:lstStyle>
          <a:p>
            <a:fld id="{24134D3C-81B9-4C3D-B42A-170B663F1110}" type="datetimeFigureOut">
              <a:rPr lang="en-US" smtClean="0"/>
              <a:pPr/>
              <a:t>5/22/2017</a:t>
            </a:fld>
            <a:endParaRPr lang="en-US"/>
          </a:p>
        </p:txBody>
      </p:sp>
      <p:sp>
        <p:nvSpPr>
          <p:cNvPr id="4" name="Footer Placeholder 3"/>
          <p:cNvSpPr>
            <a:spLocks noGrp="1"/>
          </p:cNvSpPr>
          <p:nvPr>
            <p:ph type="ftr" sz="quarter" idx="2"/>
          </p:nvPr>
        </p:nvSpPr>
        <p:spPr>
          <a:xfrm>
            <a:off x="0" y="8839013"/>
            <a:ext cx="3041968" cy="465296"/>
          </a:xfrm>
          <a:prstGeom prst="rect">
            <a:avLst/>
          </a:prstGeom>
        </p:spPr>
        <p:txBody>
          <a:bodyPr vert="horz" lIns="93814" tIns="46907" rIns="93814" bIns="46907"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3"/>
            <a:ext cx="3041968" cy="465296"/>
          </a:xfrm>
          <a:prstGeom prst="rect">
            <a:avLst/>
          </a:prstGeom>
        </p:spPr>
        <p:txBody>
          <a:bodyPr vert="horz" lIns="93814" tIns="46907" rIns="93814" bIns="46907" rtlCol="0" anchor="b"/>
          <a:lstStyle>
            <a:lvl1pPr algn="r">
              <a:defRPr sz="1200"/>
            </a:lvl1pPr>
          </a:lstStyle>
          <a:p>
            <a:fld id="{DA78C864-9701-4F82-97E2-61BC030C3366}" type="slidenum">
              <a:rPr lang="en-US" smtClean="0"/>
              <a:pPr/>
              <a:t>‹#›</a:t>
            </a:fld>
            <a:endParaRPr lang="en-US"/>
          </a:p>
        </p:txBody>
      </p:sp>
    </p:spTree>
    <p:extLst>
      <p:ext uri="{BB962C8B-B14F-4D97-AF65-F5344CB8AC3E}">
        <p14:creationId xmlns:p14="http://schemas.microsoft.com/office/powerpoint/2010/main" val="2652125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814" tIns="46907" rIns="93814" bIns="46907"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814" tIns="46907" rIns="93814" bIns="46907" rtlCol="0"/>
          <a:lstStyle>
            <a:lvl1pPr algn="r">
              <a:defRPr sz="1200"/>
            </a:lvl1pPr>
          </a:lstStyle>
          <a:p>
            <a:fld id="{33D9C0F0-999C-4288-BC89-73C5949532CF}" type="datetimeFigureOut">
              <a:rPr lang="en-US" smtClean="0"/>
              <a:pPr/>
              <a:t>5/22/2017</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814" tIns="46907" rIns="93814" bIns="46907" rtlCol="0" anchor="ctr"/>
          <a:lstStyle/>
          <a:p>
            <a:endParaRPr lang="en-US"/>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3814" tIns="46907" rIns="93814" bIns="469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3"/>
            <a:ext cx="3041968" cy="465296"/>
          </a:xfrm>
          <a:prstGeom prst="rect">
            <a:avLst/>
          </a:prstGeom>
        </p:spPr>
        <p:txBody>
          <a:bodyPr vert="horz" lIns="93814" tIns="46907" rIns="93814" bIns="46907"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3"/>
            <a:ext cx="3041968" cy="465296"/>
          </a:xfrm>
          <a:prstGeom prst="rect">
            <a:avLst/>
          </a:prstGeom>
        </p:spPr>
        <p:txBody>
          <a:bodyPr vert="horz" lIns="93814" tIns="46907" rIns="93814" bIns="46907" rtlCol="0" anchor="b"/>
          <a:lstStyle>
            <a:lvl1pPr algn="r">
              <a:defRPr sz="1200"/>
            </a:lvl1pPr>
          </a:lstStyle>
          <a:p>
            <a:fld id="{83C69CE3-74BA-4FDF-A92B-E2B18FE600EB}" type="slidenum">
              <a:rPr lang="en-US" smtClean="0"/>
              <a:pPr/>
              <a:t>‹#›</a:t>
            </a:fld>
            <a:endParaRPr lang="en-US"/>
          </a:p>
        </p:txBody>
      </p:sp>
    </p:spTree>
    <p:extLst>
      <p:ext uri="{BB962C8B-B14F-4D97-AF65-F5344CB8AC3E}">
        <p14:creationId xmlns:p14="http://schemas.microsoft.com/office/powerpoint/2010/main" val="160174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67" indent="-173267" defTabSz="924093">
              <a:buFont typeface="Arial" panose="020B0604020202020204" pitchFamily="34" charset="0"/>
              <a:buChar char="•"/>
              <a:defRPr/>
            </a:pPr>
            <a:r>
              <a:rPr lang="en-US" sz="1400" dirty="0"/>
              <a:t>As the local foods market matures and competition increases, it’s becoming harder for experienced farmers to maintain market share and new farmers to break in. </a:t>
            </a:r>
          </a:p>
          <a:p>
            <a:pPr marL="173267" indent="-173267" defTabSz="924093">
              <a:buFont typeface="Arial" panose="020B0604020202020204" pitchFamily="34" charset="0"/>
              <a:buChar char="•"/>
              <a:defRPr/>
            </a:pPr>
            <a:r>
              <a:rPr lang="en-US" sz="1400" dirty="0"/>
              <a:t>Here are some tools and techniques to help farmers adapt to market trends, differentiate themselves, and stay relevant.</a:t>
            </a:r>
          </a:p>
        </p:txBody>
      </p:sp>
      <p:sp>
        <p:nvSpPr>
          <p:cNvPr id="4" name="Slide Number Placeholder 3"/>
          <p:cNvSpPr>
            <a:spLocks noGrp="1"/>
          </p:cNvSpPr>
          <p:nvPr>
            <p:ph type="sldNum" sz="quarter" idx="10"/>
          </p:nvPr>
        </p:nvSpPr>
        <p:spPr/>
        <p:txBody>
          <a:bodyPr/>
          <a:lstStyle/>
          <a:p>
            <a:fld id="{83C69CE3-74BA-4FDF-A92B-E2B18FE600E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3267" indent="-173267">
              <a:buFont typeface="Arial" panose="020B0604020202020204" pitchFamily="34" charset="0"/>
              <a:buChar char="•"/>
            </a:pPr>
            <a:r>
              <a:rPr lang="en-US" sz="1400" dirty="0"/>
              <a:t>In order to maintain or expand market share, you may need to branch out into</a:t>
            </a:r>
            <a:r>
              <a:rPr lang="en-US" sz="1400" baseline="0" dirty="0"/>
              <a:t> multiple modes of distribution and delivery. </a:t>
            </a:r>
          </a:p>
          <a:p>
            <a:pPr marL="173267" indent="-173267">
              <a:buFont typeface="Arial" panose="020B0604020202020204" pitchFamily="34" charset="0"/>
              <a:buChar char="•"/>
            </a:pPr>
            <a:r>
              <a:rPr lang="en-US" sz="1400" baseline="0" dirty="0"/>
              <a:t>As appeal broadens, access and modes of delivery also tend to become more mainstream. Many of your new prospects won’t necessarily be looking for you; you may need to go out of your way to get your product to them. </a:t>
            </a:r>
          </a:p>
          <a:p>
            <a:pPr marL="173267" indent="-173267">
              <a:buFont typeface="Arial" panose="020B0604020202020204" pitchFamily="34" charset="0"/>
              <a:buChar char="•"/>
            </a:pPr>
            <a:r>
              <a:rPr lang="en-US" sz="1400" baseline="0" dirty="0"/>
              <a:t>Again, this takes more time, more energy, and potentially more money. As we said, it will trim the margins, but will either enable you to maintain or grow market share and thus ideally maintain or grow net income over the long run (as margins per unit decrease but number of units sold increases).  </a:t>
            </a:r>
          </a:p>
          <a:p>
            <a:pPr marL="173267" indent="-173267">
              <a:buFont typeface="Arial" panose="020B0604020202020204" pitchFamily="34" charset="0"/>
              <a:buChar char="•"/>
            </a:pPr>
            <a:r>
              <a:rPr lang="en-US" sz="1400" baseline="0" dirty="0"/>
              <a:t>Here’s where market research comes in again. These questions </a:t>
            </a:r>
            <a:r>
              <a:rPr lang="en-US" sz="1400" dirty="0"/>
              <a:t>trigger a host of business planning implications:</a:t>
            </a:r>
          </a:p>
          <a:p>
            <a:pPr marL="635314" lvl="1" indent="-173267">
              <a:buFont typeface="Arial" panose="020B0604020202020204" pitchFamily="34" charset="0"/>
              <a:buChar char="•"/>
            </a:pPr>
            <a:r>
              <a:rPr lang="en-US" sz="1400" dirty="0"/>
              <a:t>What are the costs of each potential sales channel/method of</a:t>
            </a:r>
            <a:r>
              <a:rPr lang="en-US" sz="1400" baseline="0" dirty="0"/>
              <a:t> delivery/distribution? </a:t>
            </a:r>
          </a:p>
          <a:p>
            <a:pPr marL="635314" lvl="1" indent="-173267">
              <a:buFont typeface="Arial" panose="020B0604020202020204" pitchFamily="34" charset="0"/>
              <a:buChar char="•"/>
            </a:pPr>
            <a:r>
              <a:rPr lang="en-US" sz="1400" baseline="0" dirty="0"/>
              <a:t>What are the price points you need to remain relevant to the target audience for each? </a:t>
            </a:r>
          </a:p>
          <a:p>
            <a:pPr marL="635314" lvl="1" indent="-173267">
              <a:buFont typeface="Arial" panose="020B0604020202020204" pitchFamily="34" charset="0"/>
              <a:buChar char="•"/>
            </a:pPr>
            <a:r>
              <a:rPr lang="en-US" sz="1400" baseline="0" dirty="0"/>
              <a:t>What scale do you need to be for this amount of cash flow? </a:t>
            </a:r>
          </a:p>
          <a:p>
            <a:pPr marL="635314" lvl="1" indent="-173267">
              <a:buFont typeface="Arial" panose="020B0604020202020204" pitchFamily="34" charset="0"/>
              <a:buChar char="•"/>
            </a:pPr>
            <a:r>
              <a:rPr lang="en-US" sz="1400" baseline="0" dirty="0"/>
              <a:t>How feasible and desirable is it to grow to this scale? </a:t>
            </a:r>
          </a:p>
          <a:p>
            <a:pPr marL="635314" lvl="1" indent="-173267">
              <a:buFont typeface="Arial" panose="020B0604020202020204" pitchFamily="34" charset="0"/>
              <a:buChar char="•"/>
            </a:pPr>
            <a:r>
              <a:rPr lang="en-US" sz="1400" baseline="0" dirty="0"/>
              <a:t>If you don’t do it, what will happen? </a:t>
            </a:r>
          </a:p>
          <a:p>
            <a:pPr marL="635314" lvl="1" indent="-173267">
              <a:buFont typeface="Arial" panose="020B0604020202020204" pitchFamily="34" charset="0"/>
              <a:buChar char="•"/>
            </a:pPr>
            <a:r>
              <a:rPr lang="en-US" sz="1400" baseline="0" dirty="0"/>
              <a:t>If you do </a:t>
            </a:r>
            <a:r>
              <a:rPr lang="en-US" sz="1400" baseline="0" dirty="0" err="1"/>
              <a:t>do</a:t>
            </a:r>
            <a:r>
              <a:rPr lang="en-US" sz="1400" baseline="0" dirty="0"/>
              <a:t> it, what else may be needed? For example, just because you decide you need distribution doesn’t mean a distributor will take you on. You need to research what their requirements are and how to pitch yourself to them, as well as to the end user (liability insurance, demonstrated market share, etc.).</a:t>
            </a:r>
            <a:endParaRPr lang="en-US" sz="1400" dirty="0"/>
          </a:p>
          <a:p>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10</a:t>
            </a:fld>
            <a:endParaRPr lang="en-US"/>
          </a:p>
        </p:txBody>
      </p:sp>
    </p:spTree>
    <p:extLst>
      <p:ext uri="{BB962C8B-B14F-4D97-AF65-F5344CB8AC3E}">
        <p14:creationId xmlns:p14="http://schemas.microsoft.com/office/powerpoint/2010/main" val="338517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Rebranding helps brands </a:t>
            </a:r>
            <a:r>
              <a:rPr lang="en-US" sz="1400" b="1" baseline="0" dirty="0"/>
              <a:t>stay relevant. </a:t>
            </a:r>
            <a:r>
              <a:rPr lang="en-US" sz="1400" b="1" dirty="0"/>
              <a:t>Updating your brand is not a bad thing. It helps you:</a:t>
            </a:r>
          </a:p>
          <a:p>
            <a:pPr marL="173267" indent="-173267">
              <a:buFont typeface="Arial" panose="020B0604020202020204" pitchFamily="34" charset="0"/>
              <a:buChar char="•"/>
            </a:pPr>
            <a:r>
              <a:rPr lang="en-US" sz="1400" dirty="0"/>
              <a:t>Stay visible and fresh to the consumer.</a:t>
            </a:r>
          </a:p>
          <a:p>
            <a:pPr marL="173267" indent="-173267">
              <a:buFont typeface="Arial" panose="020B0604020202020204" pitchFamily="34" charset="0"/>
              <a:buChar char="•"/>
            </a:pPr>
            <a:r>
              <a:rPr lang="en-US" sz="1400" dirty="0"/>
              <a:t>Have something to talk about when there’s nothing new to report. You</a:t>
            </a:r>
            <a:r>
              <a:rPr lang="en-US" sz="1400" baseline="0" dirty="0"/>
              <a:t> always need a reason to communicate.</a:t>
            </a:r>
          </a:p>
          <a:p>
            <a:pPr marL="173267" indent="-173267">
              <a:buFont typeface="Arial" panose="020B0604020202020204" pitchFamily="34" charset="0"/>
              <a:buChar char="•"/>
            </a:pPr>
            <a:r>
              <a:rPr lang="en-US" sz="1400" baseline="0" dirty="0"/>
              <a:t>Big brands have learned that when there’s nothing new to communicate, might as well update the packaging or tweak the product a wee bit--“new look, same great taste!”; “new and improved!”</a:t>
            </a:r>
            <a:endParaRPr lang="en-US" sz="1400" dirty="0"/>
          </a:p>
          <a:p>
            <a:endParaRPr lang="en-US" sz="1400" dirty="0"/>
          </a:p>
          <a:p>
            <a:r>
              <a:rPr lang="en-US" sz="1400" b="1" dirty="0"/>
              <a:t>Brands</a:t>
            </a:r>
            <a:r>
              <a:rPr lang="en-US" sz="1400" b="1" baseline="0" dirty="0"/>
              <a:t> often undergo </a:t>
            </a:r>
            <a:r>
              <a:rPr lang="en-US" sz="1400" b="1" dirty="0"/>
              <a:t>a revitalization</a:t>
            </a:r>
            <a:r>
              <a:rPr lang="en-US" sz="1400" b="1" baseline="0" dirty="0"/>
              <a:t> when markets mature or when they feel their market share slipping. </a:t>
            </a:r>
            <a:endParaRPr lang="en-US" sz="1400" b="1" dirty="0"/>
          </a:p>
          <a:p>
            <a:pPr marL="173267" indent="-173267" defTabSz="924093">
              <a:buFont typeface="Arial" panose="020B0604020202020204" pitchFamily="34" charset="0"/>
              <a:buChar char="•"/>
              <a:defRPr/>
            </a:pPr>
            <a:r>
              <a:rPr lang="en-US" sz="1400" dirty="0"/>
              <a:t>Does your brand need a new look?</a:t>
            </a:r>
          </a:p>
          <a:p>
            <a:pPr marL="173267" indent="-173267">
              <a:buFont typeface="Arial" panose="020B0604020202020204" pitchFamily="34" charset="0"/>
              <a:buChar char="•"/>
            </a:pPr>
            <a:r>
              <a:rPr lang="en-US" sz="1400" dirty="0"/>
              <a:t>Now is the time to invest in a “new look,” consider updating your logo, tagline, packaging and marketing materials</a:t>
            </a:r>
          </a:p>
          <a:p>
            <a:pPr marL="173267" indent="-173267">
              <a:buFont typeface="Arial" panose="020B0604020202020204" pitchFamily="34" charset="0"/>
              <a:buChar char="•"/>
            </a:pPr>
            <a:r>
              <a:rPr lang="en-US" sz="1400" dirty="0"/>
              <a:t>Plan to include a budget for branding updates, expect to update every few years and more frequently as needed, and expect this</a:t>
            </a:r>
            <a:r>
              <a:rPr lang="en-US" sz="1400" baseline="0" dirty="0"/>
              <a:t> to become a standard, routine part of your marketing strategy as your market matures.</a:t>
            </a:r>
            <a:endParaRPr lang="en-US" sz="1400" dirty="0"/>
          </a:p>
          <a:p>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11</a:t>
            </a:fld>
            <a:endParaRPr lang="en-US"/>
          </a:p>
        </p:txBody>
      </p:sp>
    </p:spTree>
    <p:extLst>
      <p:ext uri="{BB962C8B-B14F-4D97-AF65-F5344CB8AC3E}">
        <p14:creationId xmlns:p14="http://schemas.microsoft.com/office/powerpoint/2010/main" val="268814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defTabSz="924093">
              <a:buFont typeface="Arial" panose="020B0604020202020204" pitchFamily="34" charset="0"/>
              <a:buChar char="•"/>
              <a:defRPr/>
            </a:pPr>
            <a:r>
              <a:rPr lang="en-US" sz="1400" dirty="0"/>
              <a:t>As</a:t>
            </a:r>
            <a:r>
              <a:rPr lang="en-US" sz="1400" baseline="0" dirty="0"/>
              <a:t> the market matures, your market audience broadens into mainstream consumers. With mainstream consumers convenience and affordability matter. </a:t>
            </a:r>
          </a:p>
          <a:p>
            <a:pPr marL="173267" indent="-173267" defTabSz="924093">
              <a:buFont typeface="Arial" panose="020B0604020202020204" pitchFamily="34" charset="0"/>
              <a:buChar char="•"/>
              <a:defRPr/>
            </a:pPr>
            <a:r>
              <a:rPr lang="en-US" sz="1400" baseline="0" dirty="0"/>
              <a:t>Product price elasticity may diminish. This could create either a hurdle or an opportunity for you:</a:t>
            </a:r>
          </a:p>
          <a:p>
            <a:pPr marL="635314" lvl="1" indent="-173267" defTabSz="924093">
              <a:buFont typeface="Arial" panose="020B0604020202020204" pitchFamily="34" charset="0"/>
              <a:buChar char="•"/>
              <a:defRPr/>
            </a:pPr>
            <a:r>
              <a:rPr lang="en-US" sz="1400" baseline="0" dirty="0"/>
              <a:t>Can you increase volume and go down in price? </a:t>
            </a:r>
          </a:p>
          <a:p>
            <a:pPr marL="635314" lvl="1" indent="-173267" defTabSz="924093">
              <a:buFont typeface="Arial" panose="020B0604020202020204" pitchFamily="34" charset="0"/>
              <a:buChar char="•"/>
              <a:defRPr/>
            </a:pPr>
            <a:r>
              <a:rPr lang="en-US" sz="1400" baseline="0" dirty="0"/>
              <a:t>Can you maintain your current volume at your current price? </a:t>
            </a:r>
          </a:p>
          <a:p>
            <a:pPr marL="635314" lvl="1" indent="-173267" defTabSz="924093">
              <a:buFont typeface="Arial" panose="020B0604020202020204" pitchFamily="34" charset="0"/>
              <a:buChar char="•"/>
              <a:defRPr/>
            </a:pPr>
            <a:r>
              <a:rPr lang="en-US" sz="1400" baseline="0" dirty="0"/>
              <a:t>What’s your strategy to deal with increasing price pressure? </a:t>
            </a:r>
          </a:p>
          <a:p>
            <a:pPr marL="1097360" lvl="2" indent="-173267" defTabSz="924093">
              <a:buFont typeface="Arial" panose="020B0604020202020204" pitchFamily="34" charset="0"/>
              <a:buChar char="•"/>
              <a:defRPr/>
            </a:pPr>
            <a:r>
              <a:rPr lang="en-US" sz="1400" baseline="0" dirty="0"/>
              <a:t>Can you offer deals, sales, incentives?</a:t>
            </a:r>
          </a:p>
          <a:p>
            <a:pPr marL="1097360" lvl="2" indent="-173267" defTabSz="924093">
              <a:buFont typeface="Arial" panose="020B0604020202020204" pitchFamily="34" charset="0"/>
              <a:buChar char="•"/>
              <a:defRPr/>
            </a:pPr>
            <a:r>
              <a:rPr lang="en-US" sz="1400" baseline="0" dirty="0"/>
              <a:t>Can you cultivate brand loyalty in your existing customer base such that they withstand the charms of convenience and price and still choose you? </a:t>
            </a:r>
          </a:p>
          <a:p>
            <a:pPr marL="173267" indent="-173267" defTabSz="924093">
              <a:buFont typeface="Arial" panose="020B0604020202020204" pitchFamily="34" charset="0"/>
              <a:buChar char="•"/>
              <a:defRPr/>
            </a:pPr>
            <a:r>
              <a:rPr lang="en-US" sz="1400" baseline="0" dirty="0"/>
              <a:t>What happens if your customer base does erode? Develop a contingency plan so you are prepared. If you can’t work on price, you </a:t>
            </a:r>
            <a:r>
              <a:rPr lang="en-US" sz="1400" i="1" baseline="0" dirty="0"/>
              <a:t>NEED</a:t>
            </a:r>
            <a:r>
              <a:rPr lang="en-US" sz="1400" baseline="0" dirty="0"/>
              <a:t> to work on maximizing communication and considering how to maintain customer loyalty, what feature/benefits make you unique?</a:t>
            </a:r>
            <a:endParaRPr lang="en-US" sz="1400" dirty="0"/>
          </a:p>
          <a:p>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12</a:t>
            </a:fld>
            <a:endParaRPr lang="en-US"/>
          </a:p>
        </p:txBody>
      </p:sp>
    </p:spTree>
    <p:extLst>
      <p:ext uri="{BB962C8B-B14F-4D97-AF65-F5344CB8AC3E}">
        <p14:creationId xmlns:p14="http://schemas.microsoft.com/office/powerpoint/2010/main" val="19682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dirty="0"/>
              <a:t>As the market matures and there are more competitors (i.e. more choice), the product begins to matter less and the customer service begins to matter more…</a:t>
            </a:r>
            <a:br>
              <a:rPr lang="en-US" sz="1400" dirty="0"/>
            </a:br>
            <a:endParaRPr lang="en-US" sz="1400" dirty="0"/>
          </a:p>
          <a:p>
            <a:r>
              <a:rPr lang="en-US" sz="1400" dirty="0"/>
              <a:t>Evaluate your customer service. How could you be doing a better job?</a:t>
            </a:r>
          </a:p>
          <a:p>
            <a:pPr marL="173267" indent="-173267">
              <a:buFont typeface="Arial" panose="020B0604020202020204" pitchFamily="34" charset="0"/>
              <a:buChar char="•"/>
            </a:pPr>
            <a:r>
              <a:rPr lang="en-US" sz="1400" dirty="0"/>
              <a:t>Product: needs to communicate its value- is it a lower cost lower quality entrant or a truly outstanding product with a premium price; it can be either, it just needs to be properly communicated.</a:t>
            </a:r>
          </a:p>
          <a:p>
            <a:pPr marL="173267" indent="-173267">
              <a:buFont typeface="Arial" panose="020B0604020202020204" pitchFamily="34" charset="0"/>
              <a:buChar char="•"/>
            </a:pPr>
            <a:r>
              <a:rPr lang="en-US" sz="1400" dirty="0"/>
              <a:t>Brand: People need to know what you stand for, quality or price or customer service, what is your angle? They will make a selection on what to buy/where/who to purchase from based on what feature/benefit matters most to them. If you are aiming to be anything other than a low cost entry, your quality and brand reputation need to be trustworthy and reliable. </a:t>
            </a:r>
          </a:p>
          <a:p>
            <a:pPr marL="173267" indent="-173267">
              <a:buFont typeface="Arial" panose="020B0604020202020204" pitchFamily="34" charset="0"/>
              <a:buChar char="•"/>
            </a:pPr>
            <a:r>
              <a:rPr lang="en-US" sz="1400" dirty="0"/>
              <a:t>Personalization</a:t>
            </a:r>
            <a:r>
              <a:rPr lang="en-US" sz="1400" baseline="0" dirty="0"/>
              <a:t> matters</a:t>
            </a:r>
            <a:r>
              <a:rPr lang="en-US" sz="1400" dirty="0"/>
              <a:t>: the customer</a:t>
            </a:r>
            <a:r>
              <a:rPr lang="en-US" sz="1400" baseline="0" dirty="0"/>
              <a:t> needs to feel you’re speaking to their needs and interests (market segmentation messaging, product and service innovation), and they need to interact with you on a personal level</a:t>
            </a:r>
            <a:r>
              <a:rPr lang="en-US" sz="1400" dirty="0"/>
              <a:t> (direct sales, in-store demos, underwriting/sponsoring</a:t>
            </a:r>
            <a:r>
              <a:rPr lang="en-US" sz="1400" baseline="0" dirty="0"/>
              <a:t> of their interests (local ball team, public radio, humane society, </a:t>
            </a:r>
            <a:r>
              <a:rPr lang="en-US" sz="1400" dirty="0"/>
              <a:t>etc.). Sincerity matters.</a:t>
            </a:r>
          </a:p>
          <a:p>
            <a:pPr marL="173267" indent="-173267">
              <a:buFont typeface="Arial" panose="020B0604020202020204" pitchFamily="34" charset="0"/>
              <a:buChar char="•"/>
            </a:pPr>
            <a:r>
              <a:rPr lang="en-US" sz="1400" dirty="0"/>
              <a:t>Attitude and Demeanor</a:t>
            </a:r>
            <a:r>
              <a:rPr lang="en-US" sz="1400" baseline="0" dirty="0"/>
              <a:t> matter: All staff and answering tools (automated v-mail, e-mail, etc.) need to be crafted in a f</a:t>
            </a:r>
            <a:r>
              <a:rPr lang="en-US" sz="1400" dirty="0"/>
              <a:t>riendly and helpful manner &amp; tone of voice.</a:t>
            </a:r>
            <a:r>
              <a:rPr lang="en-US" sz="1400" baseline="0" dirty="0"/>
              <a:t> T</a:t>
            </a:r>
            <a:r>
              <a:rPr lang="en-US" sz="1400" dirty="0"/>
              <a:t>rain staff on telephone and customer interaction protocols.</a:t>
            </a:r>
          </a:p>
          <a:p>
            <a:pPr marL="173267" indent="-173267">
              <a:buFont typeface="Arial" panose="020B0604020202020204" pitchFamily="34" charset="0"/>
              <a:buChar char="•"/>
            </a:pPr>
            <a:r>
              <a:rPr lang="en-US" sz="1400" dirty="0"/>
              <a:t>Packaging and</a:t>
            </a:r>
            <a:r>
              <a:rPr lang="en-US" sz="1400" baseline="0" dirty="0"/>
              <a:t> point of sale need to </a:t>
            </a:r>
            <a:r>
              <a:rPr lang="en-US" sz="1400" dirty="0"/>
              <a:t>provide</a:t>
            </a:r>
            <a:r>
              <a:rPr lang="en-US" sz="1400" baseline="0" dirty="0"/>
              <a:t> price, p</a:t>
            </a:r>
            <a:r>
              <a:rPr lang="en-US" sz="1400" dirty="0"/>
              <a:t>roduct &amp; usage information--people read labels!</a:t>
            </a:r>
            <a:r>
              <a:rPr lang="en-US" sz="1400" baseline="0" dirty="0"/>
              <a:t> People want to know what things cost!</a:t>
            </a:r>
            <a:endParaRPr lang="en-US" sz="1400" dirty="0"/>
          </a:p>
          <a:p>
            <a:pPr marL="173267" indent="-173267">
              <a:buFont typeface="Arial" panose="020B0604020202020204" pitchFamily="34" charset="0"/>
              <a:buChar char="•"/>
            </a:pPr>
            <a:r>
              <a:rPr lang="en-US" sz="1400" dirty="0"/>
              <a:t>Be authentic and transparent.</a:t>
            </a:r>
          </a:p>
          <a:p>
            <a:pPr marL="173267" indent="-1732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13</a:t>
            </a:fld>
            <a:endParaRPr lang="en-US"/>
          </a:p>
        </p:txBody>
      </p:sp>
    </p:spTree>
    <p:extLst>
      <p:ext uri="{BB962C8B-B14F-4D97-AF65-F5344CB8AC3E}">
        <p14:creationId xmlns:p14="http://schemas.microsoft.com/office/powerpoint/2010/main" val="1233453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3267" indent="-173267" defTabSz="924093">
              <a:buFont typeface="Arial" panose="020B0604020202020204" pitchFamily="34" charset="0"/>
              <a:buChar char="•"/>
              <a:defRPr/>
            </a:pPr>
            <a:r>
              <a:rPr lang="en-US" sz="1600" dirty="0">
                <a:latin typeface="+mn-lt"/>
              </a:rPr>
              <a:t>When brands</a:t>
            </a:r>
            <a:r>
              <a:rPr lang="en-US" sz="1600" baseline="0" dirty="0">
                <a:latin typeface="+mn-lt"/>
              </a:rPr>
              <a:t> face increasing competition and consumers face more choices, you need to </a:t>
            </a:r>
            <a:r>
              <a:rPr lang="en-US" sz="1600" dirty="0">
                <a:latin typeface="+mn-lt"/>
              </a:rPr>
              <a:t>be better than ever at</a:t>
            </a:r>
            <a:r>
              <a:rPr lang="en-US" sz="1600" baseline="0" dirty="0">
                <a:latin typeface="+mn-lt"/>
              </a:rPr>
              <a:t> </a:t>
            </a:r>
            <a:r>
              <a:rPr lang="en-US" sz="1600" dirty="0">
                <a:latin typeface="+mn-lt"/>
              </a:rPr>
              <a:t>communicating your unique strengths, features and benefits, and how they are relevant to each audience and then you need to repeat to reinforce this message.</a:t>
            </a:r>
          </a:p>
          <a:p>
            <a:pPr marL="173267" indent="-173267" defTabSz="924093">
              <a:buFont typeface="Arial" panose="020B0604020202020204" pitchFamily="34" charset="0"/>
              <a:buChar char="•"/>
              <a:defRPr/>
            </a:pPr>
            <a:r>
              <a:rPr lang="en-US" sz="1600" dirty="0">
                <a:latin typeface="+mn-lt"/>
              </a:rPr>
              <a:t>Maintaining</a:t>
            </a:r>
            <a:r>
              <a:rPr lang="en-US" sz="1600" baseline="0" dirty="0">
                <a:latin typeface="+mn-lt"/>
              </a:rPr>
              <a:t> </a:t>
            </a:r>
            <a:r>
              <a:rPr lang="en-US" sz="1600" dirty="0">
                <a:latin typeface="+mn-lt"/>
              </a:rPr>
              <a:t>mind share is key.</a:t>
            </a:r>
          </a:p>
          <a:p>
            <a:pPr marL="173267" indent="-173267">
              <a:buFont typeface="Arial" panose="020B0604020202020204" pitchFamily="34" charset="0"/>
              <a:buChar char="•"/>
            </a:pPr>
            <a:r>
              <a:rPr lang="en-US" sz="1600" dirty="0">
                <a:latin typeface="+mn-lt"/>
              </a:rPr>
              <a:t>Find reasons to communicate with your customers, and keep doing it</a:t>
            </a:r>
            <a:r>
              <a:rPr lang="en-US" sz="1600" baseline="0" dirty="0">
                <a:latin typeface="+mn-lt"/>
              </a:rPr>
              <a:t> (a</a:t>
            </a:r>
            <a:r>
              <a:rPr lang="en-US" sz="1600" dirty="0">
                <a:latin typeface="+mn-lt"/>
              </a:rPr>
              <a:t>gain, this is where updating your brand every few years becomes</a:t>
            </a:r>
            <a:r>
              <a:rPr lang="en-US" sz="1600" baseline="0" dirty="0">
                <a:latin typeface="+mn-lt"/>
              </a:rPr>
              <a:t> a marketing tactic). </a:t>
            </a:r>
          </a:p>
          <a:p>
            <a:pPr marL="173267" indent="-173267">
              <a:buFont typeface="Arial" panose="020B0604020202020204" pitchFamily="34" charset="0"/>
              <a:buChar char="•"/>
            </a:pPr>
            <a:r>
              <a:rPr lang="en-US" sz="1600" baseline="0" dirty="0">
                <a:latin typeface="+mn-lt"/>
              </a:rPr>
              <a:t>E</a:t>
            </a:r>
            <a:r>
              <a:rPr lang="en-US" sz="1600" dirty="0">
                <a:latin typeface="+mn-lt"/>
              </a:rPr>
              <a:t>ven if you’re small and feel silly or don’t feel you have anything to say, remember that you’re a tiny fraction of your customers’ day-to-day thoughts, if that, and they appreciate and need you to remind them you exist.</a:t>
            </a:r>
          </a:p>
          <a:p>
            <a:pPr marL="635314" lvl="1" indent="-173267">
              <a:buFont typeface="Arial" panose="020B0604020202020204" pitchFamily="34" charset="0"/>
              <a:buChar char="•"/>
            </a:pPr>
            <a:r>
              <a:rPr lang="en-US" sz="1600" dirty="0">
                <a:latin typeface="+mn-lt"/>
              </a:rPr>
              <a:t>And remember, if they don’t want to receive your</a:t>
            </a:r>
            <a:r>
              <a:rPr lang="en-US" sz="1600" baseline="0" dirty="0">
                <a:latin typeface="+mn-lt"/>
              </a:rPr>
              <a:t> messages,</a:t>
            </a:r>
            <a:r>
              <a:rPr lang="en-US" sz="1600" dirty="0">
                <a:latin typeface="+mn-lt"/>
              </a:rPr>
              <a:t> they’ll opt out or tune</a:t>
            </a:r>
            <a:r>
              <a:rPr lang="en-US" sz="1600" baseline="0" dirty="0">
                <a:latin typeface="+mn-lt"/>
              </a:rPr>
              <a:t> you out</a:t>
            </a:r>
            <a:r>
              <a:rPr lang="en-US" sz="1600" dirty="0">
                <a:latin typeface="+mn-lt"/>
              </a:rPr>
              <a:t>. And if that is the case, then they</a:t>
            </a:r>
            <a:r>
              <a:rPr lang="en-US" sz="1600" baseline="0" dirty="0">
                <a:latin typeface="+mn-lt"/>
              </a:rPr>
              <a:t> weren’t your customer anyway and you need to move on.</a:t>
            </a:r>
            <a:endParaRPr lang="en-US" sz="1600" dirty="0">
              <a:latin typeface="+mn-lt"/>
            </a:endParaRPr>
          </a:p>
          <a:p>
            <a:pPr marL="635314" lvl="1" indent="-173267">
              <a:buFont typeface="Arial" panose="020B0604020202020204" pitchFamily="34" charset="0"/>
              <a:buChar char="•"/>
            </a:pPr>
            <a:r>
              <a:rPr lang="en-US" sz="1600" dirty="0">
                <a:latin typeface="+mn-lt"/>
              </a:rPr>
              <a:t>You have to think of this repetition and more frequent communication as a useful service to your customer. I get e-mails from Bath and Body works up to 3 times a day. I shop there maybe 2x per year! But, when I do shop, I appreciate the coupons</a:t>
            </a:r>
            <a:r>
              <a:rPr lang="en-US" sz="1600" baseline="0" dirty="0">
                <a:latin typeface="+mn-lt"/>
              </a:rPr>
              <a:t> they send in the e-mails and so I let it bombard my e-mail… Again, it is not pissing me off so much as me accepting that I get a bit of clutter, but that clutter does actually lead to me sometimes spontaneously ordering something…</a:t>
            </a:r>
            <a:endParaRPr lang="en-US" sz="1600" dirty="0">
              <a:latin typeface="+mn-lt"/>
            </a:endParaRPr>
          </a:p>
          <a:p>
            <a:pPr marL="173267" indent="-173267">
              <a:buFont typeface="Arial" panose="020B0604020202020204" pitchFamily="34" charset="0"/>
              <a:buChar char="•"/>
            </a:pPr>
            <a:r>
              <a:rPr lang="en-US" sz="1600" dirty="0">
                <a:latin typeface="+mn-lt"/>
              </a:rPr>
              <a:t>Using Jasper Hill again, they send out</a:t>
            </a:r>
            <a:r>
              <a:rPr lang="en-US" sz="1600" baseline="0" dirty="0">
                <a:latin typeface="+mn-lt"/>
              </a:rPr>
              <a:t> an e</a:t>
            </a:r>
            <a:r>
              <a:rPr lang="en-US" sz="1600" dirty="0">
                <a:latin typeface="+mn-lt"/>
              </a:rPr>
              <a:t>-mail every two weeks, whether or not they have something “noteworthy” to report.</a:t>
            </a:r>
            <a:r>
              <a:rPr lang="en-US" sz="1600" baseline="0" dirty="0">
                <a:latin typeface="+mn-lt"/>
              </a:rPr>
              <a:t> R</a:t>
            </a:r>
            <a:r>
              <a:rPr lang="en-US" sz="1600" dirty="0">
                <a:latin typeface="+mn-lt"/>
              </a:rPr>
              <a:t>ecent e-mail headers included:</a:t>
            </a:r>
          </a:p>
          <a:p>
            <a:pPr marL="808581" lvl="1" indent="-346535">
              <a:buFont typeface="Arial" panose="020B0604020202020204" pitchFamily="34" charset="0"/>
              <a:buChar char="•"/>
            </a:pPr>
            <a:r>
              <a:rPr lang="en-US" sz="1600" dirty="0">
                <a:latin typeface="+mn-lt"/>
              </a:rPr>
              <a:t>French Expertise, Vermont </a:t>
            </a:r>
            <a:r>
              <a:rPr lang="en-US" sz="1600" dirty="0" err="1">
                <a:latin typeface="+mn-lt"/>
              </a:rPr>
              <a:t>Terrior</a:t>
            </a:r>
            <a:r>
              <a:rPr lang="en-US" sz="1600" dirty="0">
                <a:latin typeface="+mn-lt"/>
              </a:rPr>
              <a:t> (Note: they even sent it with a spelling error, the important thing is to send it!)</a:t>
            </a:r>
          </a:p>
          <a:p>
            <a:pPr marL="808581" lvl="1" indent="-346535">
              <a:buFont typeface="Arial" panose="020B0604020202020204" pitchFamily="34" charset="0"/>
              <a:buChar char="•"/>
            </a:pPr>
            <a:r>
              <a:rPr lang="en-US" sz="1600" dirty="0">
                <a:latin typeface="+mn-lt"/>
              </a:rPr>
              <a:t>Newsletter from the Cellars at Jasper Hill</a:t>
            </a:r>
          </a:p>
          <a:p>
            <a:pPr marL="808581" lvl="1" indent="-346535">
              <a:buFont typeface="Arial" panose="020B0604020202020204" pitchFamily="34" charset="0"/>
              <a:buChar char="•"/>
            </a:pPr>
            <a:r>
              <a:rPr lang="en-US" sz="1600" dirty="0">
                <a:latin typeface="+mn-lt"/>
              </a:rPr>
              <a:t>Stay on the nice list: help out our neighbor in need.</a:t>
            </a:r>
          </a:p>
          <a:p>
            <a:pPr marL="808581" lvl="1" indent="-346535">
              <a:buFont typeface="Arial" panose="020B0604020202020204" pitchFamily="34" charset="0"/>
              <a:buChar char="•"/>
            </a:pPr>
            <a:r>
              <a:rPr lang="en-US" sz="1600" dirty="0">
                <a:latin typeface="+mn-lt"/>
              </a:rPr>
              <a:t>Shredded cheese? Let us get that for you. </a:t>
            </a:r>
          </a:p>
          <a:p>
            <a:pPr marL="808581" lvl="1" indent="-346535">
              <a:buFont typeface="Arial" panose="020B0604020202020204" pitchFamily="34" charset="0"/>
              <a:buChar char="•"/>
            </a:pPr>
            <a:r>
              <a:rPr lang="en-US" sz="1600" dirty="0">
                <a:latin typeface="+mn-lt"/>
              </a:rPr>
              <a:t>We've Got Game Time Snacks Covered!</a:t>
            </a:r>
          </a:p>
          <a:p>
            <a:pPr marL="346535" indent="-346535">
              <a:buFont typeface="Arial" panose="020B0604020202020204" pitchFamily="34" charset="0"/>
              <a:buChar char="•"/>
            </a:pPr>
            <a:r>
              <a:rPr lang="en-US" sz="1600" dirty="0">
                <a:latin typeface="+mn-lt"/>
              </a:rPr>
              <a:t>Three Cow Creamery, who literally has three cows, started sending out an e-mail prior to her weekly appearance at farmers markets, just reminding people to come and telling folks what happened that week or month on the farm. If I have time to read it, great, if not, it hasn’t annoyed me to get it, and it does remind me not only to buy her products but that the market is happening in general. Thus, it’s a USEFUL service and I appreciate getting it. </a:t>
            </a:r>
          </a:p>
          <a:p>
            <a:pPr marL="346535" indent="-346535">
              <a:buFont typeface="Arial" panose="020B0604020202020204" pitchFamily="34" charset="0"/>
              <a:buChar char="•"/>
            </a:pPr>
            <a:r>
              <a:rPr lang="en-US" sz="1600" dirty="0">
                <a:latin typeface="+mn-lt"/>
              </a:rPr>
              <a:t>Think about what your current frequency of communication is and how you can augment both the frequency of the message and customize the content to better resonate with each of your increasingly segmented target markets.</a:t>
            </a:r>
          </a:p>
          <a:p>
            <a:pPr marL="346535" indent="-346535" defTabSz="924093">
              <a:buFont typeface="Arial" panose="020B0604020202020204" pitchFamily="34" charset="0"/>
              <a:buChar char="•"/>
            </a:pPr>
            <a:r>
              <a:rPr lang="en-US" sz="1600" dirty="0">
                <a:latin typeface="+mn-lt"/>
              </a:rPr>
              <a:t>In this example, I chose Prospect Farm, a fairly small meat CSA in Northern NH, because they do a great job of frequent communication, using all sorts of neat ideas for reasons to communicate, such as an Earth Day flash sale! and general reminders about CSA pick ups. ** Note: remember the goal is not whether people took you up on the sale but that the sale gave you a reason to communicate. Don’t feel discouraged if people don’t take you up on the sale, a) no one but you knows that and b) the larger goal was to have a reason to say something, if you get a sale out of it even better! </a:t>
            </a:r>
          </a:p>
          <a:p>
            <a:pPr defTabSz="924093">
              <a:defRPr/>
            </a:pPr>
            <a:endParaRPr lang="en-US" dirty="0"/>
          </a:p>
          <a:p>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14</a:t>
            </a:fld>
            <a:endParaRPr lang="en-US"/>
          </a:p>
        </p:txBody>
      </p:sp>
    </p:spTree>
    <p:extLst>
      <p:ext uri="{BB962C8B-B14F-4D97-AF65-F5344CB8AC3E}">
        <p14:creationId xmlns:p14="http://schemas.microsoft.com/office/powerpoint/2010/main" val="80349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Digital</a:t>
            </a:r>
            <a:r>
              <a:rPr lang="en-US" baseline="0" dirty="0" smtClean="0"/>
              <a:t> marketing changes all the time.</a:t>
            </a:r>
          </a:p>
          <a:p>
            <a:pPr marL="171450" indent="-171450">
              <a:buFont typeface="Arial" panose="020B0604020202020204" pitchFamily="34" charset="0"/>
              <a:buChar char="•"/>
            </a:pPr>
            <a:r>
              <a:rPr lang="en-US" baseline="0" dirty="0" smtClean="0"/>
              <a:t>While some opportunities, like free promotion on Facebook, are much harder to take advantage of than they used to be, other changes, such as Google’s efforts to make local businesses show up in search engine results, can help small local businesses (at least for now).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today’s competitive environment, every business needs to have a digital presence of some kind, but the type of presence you need depends on your business and customers.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Farm viability professionals should be conversant in the trends.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You don’t have to know all the technical details, but you should understand </a:t>
            </a:r>
            <a:r>
              <a:rPr lang="en-US" baseline="0" smtClean="0"/>
              <a:t>the basics, </a:t>
            </a:r>
            <a:r>
              <a:rPr lang="en-US" baseline="0" dirty="0" smtClean="0"/>
              <a:t>so you can provide some big </a:t>
            </a:r>
            <a:r>
              <a:rPr lang="en-US" baseline="0" smtClean="0"/>
              <a:t>picture advice.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15</a:t>
            </a:fld>
            <a:endParaRPr lang="en-US"/>
          </a:p>
        </p:txBody>
      </p:sp>
    </p:spTree>
    <p:extLst>
      <p:ext uri="{BB962C8B-B14F-4D97-AF65-F5344CB8AC3E}">
        <p14:creationId xmlns:p14="http://schemas.microsoft.com/office/powerpoint/2010/main" val="968278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a:buFont typeface="Arial" panose="020B0604020202020204" pitchFamily="34" charset="0"/>
              <a:buChar char="•"/>
            </a:pPr>
            <a:r>
              <a:rPr lang="en-US" dirty="0"/>
              <a:t>Almost every application</a:t>
            </a:r>
            <a:r>
              <a:rPr lang="en-US" baseline="0" dirty="0"/>
              <a:t> offers some type of analytics. There’s a lot of useful information you can use to build a portrait of your existing customers.</a:t>
            </a:r>
          </a:p>
          <a:p>
            <a:pPr marL="173267" indent="-173267" defTabSz="924093">
              <a:buFont typeface="Arial" panose="020B0604020202020204" pitchFamily="34" charset="0"/>
              <a:buChar char="•"/>
              <a:defRPr/>
            </a:pPr>
            <a:r>
              <a:rPr lang="en-US" baseline="0" dirty="0"/>
              <a:t>Available info may include demographics, customer behavior on your website or channel, interests and hobbies, device, frequency of visits, last visit, purchase behavior, etc.</a:t>
            </a:r>
          </a:p>
        </p:txBody>
      </p:sp>
      <p:sp>
        <p:nvSpPr>
          <p:cNvPr id="4" name="Slide Number Placeholder 3"/>
          <p:cNvSpPr>
            <a:spLocks noGrp="1"/>
          </p:cNvSpPr>
          <p:nvPr>
            <p:ph type="sldNum" sz="quarter" idx="10"/>
          </p:nvPr>
        </p:nvSpPr>
        <p:spPr/>
        <p:txBody>
          <a:bodyPr/>
          <a:lstStyle/>
          <a:p>
            <a:fld id="{83C69CE3-74BA-4FDF-A92B-E2B18FE600EB}" type="slidenum">
              <a:rPr lang="en-US" smtClean="0"/>
              <a:pPr/>
              <a:t>16</a:t>
            </a:fld>
            <a:endParaRPr lang="en-US"/>
          </a:p>
        </p:txBody>
      </p:sp>
    </p:spTree>
    <p:extLst>
      <p:ext uri="{BB962C8B-B14F-4D97-AF65-F5344CB8AC3E}">
        <p14:creationId xmlns:p14="http://schemas.microsoft.com/office/powerpoint/2010/main" val="3901083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a:buFont typeface="Arial" panose="020B0604020202020204" pitchFamily="34" charset="0"/>
              <a:buChar char="•"/>
            </a:pPr>
            <a:r>
              <a:rPr lang="en-US" dirty="0"/>
              <a:t>Google Analytics and Google Search Console</a:t>
            </a:r>
            <a:r>
              <a:rPr lang="en-US" baseline="0" dirty="0"/>
              <a:t> are free tools to help you understand and improve your website.</a:t>
            </a:r>
          </a:p>
          <a:p>
            <a:pPr marL="173267" indent="-173267">
              <a:buFont typeface="Arial" panose="020B0604020202020204" pitchFamily="34" charset="0"/>
              <a:buChar char="•"/>
            </a:pPr>
            <a:r>
              <a:rPr lang="en-US" baseline="0" dirty="0"/>
              <a:t>They can take some time to learn, but there are lots of </a:t>
            </a:r>
            <a:r>
              <a:rPr lang="en-US" dirty="0"/>
              <a:t>free</a:t>
            </a:r>
            <a:r>
              <a:rPr lang="en-US" baseline="0" dirty="0"/>
              <a:t> videos and guides to learn it.</a:t>
            </a:r>
          </a:p>
          <a:p>
            <a:pPr marL="635314" lvl="1" indent="-173267">
              <a:buFont typeface="Arial" panose="020B0604020202020204" pitchFamily="34" charset="0"/>
              <a:buChar char="•"/>
            </a:pPr>
            <a:r>
              <a:rPr lang="en-US" dirty="0"/>
              <a:t>https://analytics.google.com/analytics/academy/course/6</a:t>
            </a:r>
          </a:p>
          <a:p>
            <a:pPr marL="635314" lvl="1" indent="-173267">
              <a:buFont typeface="Arial" panose="020B0604020202020204" pitchFamily="34" charset="0"/>
              <a:buChar char="•"/>
            </a:pPr>
            <a:r>
              <a:rPr lang="en-US" dirty="0"/>
              <a:t>https://www.quicksprout.com/2016/06/15/the-ultimate-guide-to-using-google-search-console-as-a-powerful-seo-tool/</a:t>
            </a:r>
          </a:p>
          <a:p>
            <a:pPr marL="173267" indent="-173267">
              <a:buFont typeface="Arial" panose="020B0604020202020204" pitchFamily="34" charset="0"/>
              <a:buChar char="•"/>
            </a:pPr>
            <a:r>
              <a:rPr lang="en-US" dirty="0"/>
              <a:t>Use Google Analytics and Google Search Console to understand:</a:t>
            </a:r>
          </a:p>
          <a:p>
            <a:pPr marL="635314" lvl="1" indent="-173267">
              <a:buFont typeface="Arial" panose="020B0604020202020204" pitchFamily="34" charset="0"/>
              <a:buChar char="•"/>
            </a:pPr>
            <a:r>
              <a:rPr lang="en-US" dirty="0"/>
              <a:t>Where’s your traffic coming from?</a:t>
            </a:r>
          </a:p>
          <a:p>
            <a:pPr marL="635314" lvl="1" indent="-173267">
              <a:buFont typeface="Arial" panose="020B0604020202020204" pitchFamily="34" charset="0"/>
              <a:buChar char="•"/>
            </a:pPr>
            <a:r>
              <a:rPr lang="en-US" dirty="0"/>
              <a:t>Is social media driving traffic to your site?</a:t>
            </a:r>
          </a:p>
          <a:p>
            <a:pPr marL="635314" lvl="1" indent="-173267">
              <a:buFont typeface="Arial" panose="020B0604020202020204" pitchFamily="34" charset="0"/>
              <a:buChar char="•"/>
            </a:pPr>
            <a:r>
              <a:rPr lang="en-US" dirty="0"/>
              <a:t>Which pages are most</a:t>
            </a:r>
            <a:r>
              <a:rPr lang="en-US" baseline="0" dirty="0"/>
              <a:t> </a:t>
            </a:r>
            <a:r>
              <a:rPr lang="en-US" dirty="0"/>
              <a:t>popular?</a:t>
            </a:r>
          </a:p>
          <a:p>
            <a:pPr marL="635314" lvl="1" indent="-173267">
              <a:buFont typeface="Arial" panose="020B0604020202020204" pitchFamily="34" charset="0"/>
              <a:buChar char="•"/>
            </a:pPr>
            <a:r>
              <a:rPr lang="en-US" dirty="0"/>
              <a:t>How long are visitors staying on your</a:t>
            </a:r>
            <a:r>
              <a:rPr lang="en-US" baseline="0" dirty="0"/>
              <a:t> site?</a:t>
            </a:r>
          </a:p>
          <a:p>
            <a:pPr marL="635314" lvl="1" indent="-173267">
              <a:buFont typeface="Arial" panose="020B0604020202020204" pitchFamily="34" charset="0"/>
              <a:buChar char="•"/>
            </a:pPr>
            <a:r>
              <a:rPr lang="en-US" baseline="0" dirty="0"/>
              <a:t>Who are your visitors: Age, gender, locations, interests, industries? </a:t>
            </a:r>
          </a:p>
          <a:p>
            <a:pPr marL="1097360" lvl="2" indent="-173267">
              <a:buFont typeface="Arial" panose="020B0604020202020204" pitchFamily="34" charset="0"/>
              <a:buChar char="•"/>
            </a:pPr>
            <a:r>
              <a:rPr lang="en-US" baseline="0" dirty="0"/>
              <a:t>Notes: Some of this information only shows up if Demographics and Interest Reports are enabled in Google Analytics. </a:t>
            </a:r>
          </a:p>
          <a:p>
            <a:pPr marL="1097360" lvl="2" indent="-173267">
              <a:buFont typeface="Arial" panose="020B0604020202020204" pitchFamily="34" charset="0"/>
              <a:buChar char="•"/>
            </a:pPr>
            <a:r>
              <a:rPr lang="en-US" baseline="0" dirty="0"/>
              <a:t>To enable Demographics and Interest Reports: https://support.google.com/analytics/answer/2819948</a:t>
            </a:r>
          </a:p>
        </p:txBody>
      </p:sp>
      <p:sp>
        <p:nvSpPr>
          <p:cNvPr id="4" name="Slide Number Placeholder 3"/>
          <p:cNvSpPr>
            <a:spLocks noGrp="1"/>
          </p:cNvSpPr>
          <p:nvPr>
            <p:ph type="sldNum" sz="quarter" idx="10"/>
          </p:nvPr>
        </p:nvSpPr>
        <p:spPr/>
        <p:txBody>
          <a:bodyPr/>
          <a:lstStyle/>
          <a:p>
            <a:fld id="{83C69CE3-74BA-4FDF-A92B-E2B18FE600EB}" type="slidenum">
              <a:rPr lang="en-US" smtClean="0"/>
              <a:pPr/>
              <a:t>17</a:t>
            </a:fld>
            <a:endParaRPr lang="en-US"/>
          </a:p>
        </p:txBody>
      </p:sp>
    </p:spTree>
    <p:extLst>
      <p:ext uri="{BB962C8B-B14F-4D97-AF65-F5344CB8AC3E}">
        <p14:creationId xmlns:p14="http://schemas.microsoft.com/office/powerpoint/2010/main" val="2403516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a:buFont typeface="Arial" panose="020B0604020202020204" pitchFamily="34" charset="0"/>
              <a:buChar char="•"/>
            </a:pPr>
            <a:r>
              <a:rPr lang="en-US" dirty="0"/>
              <a:t>Report from Google Analytics for Good Egg Marketing</a:t>
            </a:r>
          </a:p>
          <a:p>
            <a:pPr marL="173267" indent="-173267">
              <a:buFont typeface="Arial" panose="020B0604020202020204" pitchFamily="34" charset="0"/>
              <a:buChar char="•"/>
            </a:pPr>
            <a:r>
              <a:rPr lang="en-US" baseline="0" dirty="0"/>
              <a:t>You can find your website visitors’ interests and their industries u</a:t>
            </a:r>
            <a:r>
              <a:rPr lang="en-US" dirty="0"/>
              <a:t>nder Google Reports/Interests/Affinity</a:t>
            </a:r>
            <a:r>
              <a:rPr lang="en-US" baseline="0" dirty="0"/>
              <a:t> Categories</a:t>
            </a:r>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18</a:t>
            </a:fld>
            <a:endParaRPr lang="en-US"/>
          </a:p>
        </p:txBody>
      </p:sp>
    </p:spTree>
    <p:extLst>
      <p:ext uri="{BB962C8B-B14F-4D97-AF65-F5344CB8AC3E}">
        <p14:creationId xmlns:p14="http://schemas.microsoft.com/office/powerpoint/2010/main" val="244860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3267" indent="-173267">
              <a:buFont typeface="Arial" panose="020B0604020202020204" pitchFamily="34" charset="0"/>
              <a:buChar char="•"/>
            </a:pPr>
            <a:r>
              <a:rPr lang="en-US" dirty="0"/>
              <a:t>SEO is Search</a:t>
            </a:r>
            <a:r>
              <a:rPr lang="en-US" baseline="0" dirty="0"/>
              <a:t> Engine Optimization, a set of tactics to help your business show up when someone searches for them on the web.</a:t>
            </a:r>
          </a:p>
          <a:p>
            <a:pPr marL="173267" indent="-173267">
              <a:buFont typeface="Arial" panose="020B0604020202020204" pitchFamily="34" charset="0"/>
              <a:buChar char="•"/>
            </a:pPr>
            <a:r>
              <a:rPr lang="en-US" baseline="0" dirty="0"/>
              <a:t>While SEO can be complex, the basic tactics are easy to learn and can have a huge impact on whether your website shows up on page one of search results.</a:t>
            </a:r>
          </a:p>
          <a:p>
            <a:pPr marL="173267" indent="-173267">
              <a:buFont typeface="Arial" panose="020B0604020202020204" pitchFamily="34" charset="0"/>
              <a:buChar char="•"/>
            </a:pPr>
            <a:r>
              <a:rPr lang="en-US" dirty="0"/>
              <a:t>Google and other search engines want to help</a:t>
            </a:r>
            <a:r>
              <a:rPr lang="en-US" baseline="0" dirty="0"/>
              <a:t> users find the most relevant results possible.</a:t>
            </a:r>
          </a:p>
          <a:p>
            <a:pPr marL="173267" indent="-173267">
              <a:buFont typeface="Arial" panose="020B0604020202020204" pitchFamily="34" charset="0"/>
              <a:buChar char="•"/>
            </a:pPr>
            <a:r>
              <a:rPr lang="en-US" baseline="0" dirty="0"/>
              <a:t>Your goal is to determine the words that users are most likely to use when searching for your product or service. Those are the “keywords” you should use should use for the page. </a:t>
            </a:r>
          </a:p>
          <a:p>
            <a:pPr marL="173267" indent="-173267">
              <a:buFont typeface="Arial" panose="020B0604020202020204" pitchFamily="34" charset="0"/>
              <a:buChar char="•"/>
            </a:pPr>
            <a:r>
              <a:rPr lang="en-US" baseline="0" dirty="0"/>
              <a:t>Each page of your website should be built around a unique keyword or phrase.</a:t>
            </a:r>
          </a:p>
          <a:p>
            <a:pPr marL="173267" indent="-173267">
              <a:buFont typeface="Arial" panose="020B0604020202020204" pitchFamily="34" charset="0"/>
              <a:buChar char="•"/>
            </a:pPr>
            <a:r>
              <a:rPr lang="en-US" baseline="0" dirty="0"/>
              <a:t>Many tools, including Google Search Console, can tell you what keywords people entered when they were searching and ended up at your website.</a:t>
            </a:r>
          </a:p>
          <a:p>
            <a:pPr marL="173267" indent="-173267">
              <a:buFont typeface="Arial" panose="020B0604020202020204" pitchFamily="34" charset="0"/>
              <a:buChar char="•"/>
            </a:pPr>
            <a:r>
              <a:rPr lang="en-US" baseline="0" dirty="0"/>
              <a:t>If possible, identify 1-2 secondary keywords with a similar meaning as the primary keyword, but say it in another way. </a:t>
            </a:r>
          </a:p>
          <a:p>
            <a:pPr marL="635314" lvl="1" indent="-173267">
              <a:buFont typeface="Arial" panose="020B0604020202020204" pitchFamily="34" charset="0"/>
              <a:buChar char="•"/>
            </a:pPr>
            <a:r>
              <a:rPr lang="en-US" baseline="0" dirty="0"/>
              <a:t>For example, you can use “pick-your-own apples” as your primary keyword, and “apple-picking” as a secondary keyword. </a:t>
            </a:r>
          </a:p>
          <a:p>
            <a:pPr marL="173267" indent="-173267">
              <a:buFont typeface="Arial" panose="020B0604020202020204" pitchFamily="34" charset="0"/>
              <a:buChar char="•"/>
            </a:pPr>
            <a:r>
              <a:rPr lang="en-US" baseline="0" dirty="0"/>
              <a:t>You should try to use your keywords in your headlines, first paragraph, subheads, captions, and throughout the page.</a:t>
            </a:r>
          </a:p>
          <a:p>
            <a:pPr marL="173267" indent="-173267" defTabSz="924093">
              <a:buFont typeface="Arial" panose="020B0604020202020204" pitchFamily="34" charset="0"/>
              <a:buChar char="•"/>
              <a:defRPr/>
            </a:pPr>
            <a:r>
              <a:rPr lang="en-US" baseline="0" dirty="0"/>
              <a:t>Keywords should be used in a natural-sounding way and only when they are relevant to that page on your website. If you try to use or repeat the words in a forced or unnatural way, you’ll sound foolish. In addition, the search engines might penalize you for “keyword stuffing.”</a:t>
            </a:r>
          </a:p>
          <a:p>
            <a:pPr marL="173267" indent="-173267">
              <a:buFont typeface="Arial" panose="020B0604020202020204" pitchFamily="34" charset="0"/>
              <a:buChar char="•"/>
            </a:pPr>
            <a:r>
              <a:rPr lang="en-US" baseline="0" dirty="0"/>
              <a:t>If a page on your site is about more than one main topic, split the content into separate pages, so that each can focus on a single main topic with a unique keyword.</a:t>
            </a:r>
          </a:p>
          <a:p>
            <a:pPr marL="173267" indent="-173267">
              <a:buFont typeface="Arial" panose="020B0604020202020204" pitchFamily="34" charset="0"/>
              <a:buChar char="•"/>
            </a:pPr>
            <a:r>
              <a:rPr lang="en-US" baseline="0" dirty="0"/>
              <a:t>Longer phrases are sometimes more effective than 1 or 2 keywords.  For example, some people will search for a simple keyword (e.g. “apple-picking”), whereas others will use a longer phrase (e.g. “where can I go apple-picking”). These 3-4 word long phrases are known as “long tail keywords.” Long tail keyword phrases can be very effective at helping your site get found.</a:t>
            </a:r>
          </a:p>
          <a:p>
            <a:pPr marL="173267" indent="-173267">
              <a:buFont typeface="Arial" panose="020B0604020202020204" pitchFamily="34" charset="0"/>
              <a:buChar char="•"/>
            </a:pPr>
            <a:r>
              <a:rPr lang="en-US" baseline="0" dirty="0"/>
              <a:t>As more people use voice to search on their devices, they are tending to ask questions, rather than use a few keywords. For example, someone might say, “Siri, where can I go apple-picking near me?”  Try to anticipate the types of questions that people might ask about your business and include the questions and answers in your content or on a FAQ page.</a:t>
            </a:r>
          </a:p>
        </p:txBody>
      </p:sp>
      <p:sp>
        <p:nvSpPr>
          <p:cNvPr id="4" name="Slide Number Placeholder 3"/>
          <p:cNvSpPr>
            <a:spLocks noGrp="1"/>
          </p:cNvSpPr>
          <p:nvPr>
            <p:ph type="sldNum" sz="quarter" idx="10"/>
          </p:nvPr>
        </p:nvSpPr>
        <p:spPr/>
        <p:txBody>
          <a:bodyPr/>
          <a:lstStyle/>
          <a:p>
            <a:fld id="{83C69CE3-74BA-4FDF-A92B-E2B18FE600EB}" type="slidenum">
              <a:rPr lang="en-US" smtClean="0"/>
              <a:pPr/>
              <a:t>19</a:t>
            </a:fld>
            <a:endParaRPr lang="en-US"/>
          </a:p>
        </p:txBody>
      </p:sp>
    </p:spTree>
    <p:extLst>
      <p:ext uri="{BB962C8B-B14F-4D97-AF65-F5344CB8AC3E}">
        <p14:creationId xmlns:p14="http://schemas.microsoft.com/office/powerpoint/2010/main" val="220732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69CE3-74BA-4FDF-A92B-E2B18FE600EB}" type="slidenum">
              <a:rPr lang="en-US" smtClean="0"/>
              <a:pPr/>
              <a:t>2</a:t>
            </a:fld>
            <a:endParaRPr lang="en-US"/>
          </a:p>
        </p:txBody>
      </p:sp>
    </p:spTree>
    <p:extLst>
      <p:ext uri="{BB962C8B-B14F-4D97-AF65-F5344CB8AC3E}">
        <p14:creationId xmlns:p14="http://schemas.microsoft.com/office/powerpoint/2010/main" val="3329420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baseline="0" dirty="0"/>
              <a:t>Page Title</a:t>
            </a:r>
          </a:p>
          <a:p>
            <a:pPr marL="173267" indent="-173267">
              <a:buFont typeface="Arial" panose="020B0604020202020204" pitchFamily="34" charset="0"/>
              <a:buChar char="•"/>
            </a:pPr>
            <a:r>
              <a:rPr lang="en-US" baseline="0" dirty="0"/>
              <a:t>The Page Title is also known as the “Title tag.” This is the first line that shows up in your Google search results. </a:t>
            </a:r>
          </a:p>
          <a:p>
            <a:pPr marL="173267" indent="-173267">
              <a:buFont typeface="Arial" panose="020B0604020202020204" pitchFamily="34" charset="0"/>
              <a:buChar char="•"/>
            </a:pPr>
            <a:r>
              <a:rPr lang="en-US" dirty="0"/>
              <a:t>The purpose</a:t>
            </a:r>
            <a:r>
              <a:rPr lang="en-US" baseline="0" dirty="0"/>
              <a:t> of the title is to provide information about what is contained on that page.</a:t>
            </a:r>
          </a:p>
          <a:p>
            <a:pPr marL="173267" indent="-173267">
              <a:buFont typeface="Arial" panose="020B0604020202020204" pitchFamily="34" charset="0"/>
              <a:buChar char="•"/>
            </a:pPr>
            <a:r>
              <a:rPr lang="en-US" baseline="0" dirty="0"/>
              <a:t>The page title does not have to be the same as the headline that appears on that page.</a:t>
            </a:r>
          </a:p>
          <a:p>
            <a:pPr marL="173267" indent="-173267">
              <a:buFont typeface="Arial" panose="020B0604020202020204" pitchFamily="34" charset="0"/>
              <a:buChar char="•"/>
            </a:pPr>
            <a:r>
              <a:rPr lang="en-US" baseline="0" dirty="0"/>
              <a:t>Each page title should be a little different, because the content of each page on your site is different.</a:t>
            </a:r>
          </a:p>
          <a:p>
            <a:pPr marL="173267" indent="-173267">
              <a:buFont typeface="Arial" panose="020B0604020202020204" pitchFamily="34" charset="0"/>
              <a:buChar char="•"/>
            </a:pPr>
            <a:r>
              <a:rPr lang="en-US" baseline="0" dirty="0"/>
              <a:t>Your title tag will also appear at the top of your web browser when that page is open.</a:t>
            </a:r>
          </a:p>
          <a:p>
            <a:pPr marL="173267" indent="-173267">
              <a:buFont typeface="Arial" panose="020B0604020202020204" pitchFamily="34" charset="0"/>
              <a:buChar char="•"/>
            </a:pPr>
            <a:r>
              <a:rPr lang="en-US" baseline="0" dirty="0"/>
              <a:t>Some social media sites, like Facebook, also display your title tag when you insert a link to that page into a post. </a:t>
            </a:r>
          </a:p>
          <a:p>
            <a:endParaRPr lang="en-US" baseline="0" dirty="0"/>
          </a:p>
          <a:p>
            <a:r>
              <a:rPr lang="en-US" b="1" baseline="0" dirty="0"/>
              <a:t>How to Set Up a Page Title</a:t>
            </a:r>
          </a:p>
          <a:p>
            <a:pPr marL="173267" indent="-173267">
              <a:buFont typeface="Arial" panose="020B0604020202020204" pitchFamily="34" charset="0"/>
              <a:buChar char="•"/>
            </a:pPr>
            <a:r>
              <a:rPr lang="en-US" baseline="0" dirty="0"/>
              <a:t>The technical term for a page title is a “title tag.”  </a:t>
            </a:r>
          </a:p>
          <a:p>
            <a:pPr marL="173267" indent="-173267">
              <a:buFont typeface="Arial" panose="020B0604020202020204" pitchFamily="34" charset="0"/>
              <a:buChar char="•"/>
            </a:pPr>
            <a:r>
              <a:rPr lang="en-US" baseline="0" dirty="0"/>
              <a:t>Most web building software gives you a place to enter a page title in plain English, and the software adds the code.</a:t>
            </a:r>
          </a:p>
          <a:p>
            <a:pPr marL="173267" indent="-173267" defTabSz="924093">
              <a:buFont typeface="Arial" panose="020B0604020202020204" pitchFamily="34" charset="0"/>
              <a:buChar char="•"/>
              <a:defRPr/>
            </a:pPr>
            <a:r>
              <a:rPr lang="en-US" baseline="0" dirty="0"/>
              <a:t>Google allows you to include 50-60 characters in your title. (The exact number varies because some typefaces are wider than others.) If your title is longer than that, the additional characters will be cut off.</a:t>
            </a:r>
          </a:p>
          <a:p>
            <a:pPr marL="173267" indent="-173267" defTabSz="924093">
              <a:buFont typeface="Arial" panose="020B0604020202020204" pitchFamily="34" charset="0"/>
              <a:buChar char="•"/>
              <a:defRPr/>
            </a:pPr>
            <a:r>
              <a:rPr lang="en-US" baseline="0" dirty="0"/>
              <a:t>Tests show that people pay most attention to the first few words, so it’s usually best to put the information about what’s on the page at the beginning of the title, followed by a little more info, followed by your business name/brand name. Also, sometimes even shorter titles get cut off, so make sure to put the good stuff first.</a:t>
            </a:r>
          </a:p>
          <a:p>
            <a:pPr marL="173267" indent="-173267" defTabSz="924093">
              <a:buFont typeface="Arial" panose="020B0604020202020204" pitchFamily="34" charset="0"/>
              <a:buChar char="•"/>
              <a:defRPr/>
            </a:pPr>
            <a:r>
              <a:rPr lang="en-US" baseline="0" dirty="0"/>
              <a:t>The first part of your page title should ideally be your primary keyword, followed by your secondary keyword. You may also want to include your location (city or neighborhood, and sometimes the two letter state abbreviation), especially if you want to attract local business.</a:t>
            </a:r>
          </a:p>
          <a:p>
            <a:pPr marL="173267" indent="-173267" defTabSz="924093">
              <a:buFont typeface="Arial" panose="020B0604020202020204" pitchFamily="34" charset="0"/>
              <a:buChar char="•"/>
              <a:defRPr/>
            </a:pPr>
            <a:r>
              <a:rPr lang="en-US" baseline="0" dirty="0"/>
              <a:t>Your business or brand name should be included on your home page, contact page, about page, or other pages specifically talking about who you are, but it doesn’t need to be in the page title for every page.  If you do want to include it on every page, it should usually go at the end of the title.</a:t>
            </a:r>
          </a:p>
          <a:p>
            <a:pPr marL="173267" indent="-173267">
              <a:buFont typeface="Arial" panose="020B0604020202020204" pitchFamily="34" charset="0"/>
              <a:buChar char="•"/>
            </a:pPr>
            <a:r>
              <a:rPr lang="en-US" baseline="0" dirty="0"/>
              <a:t>If you’re linking several unrelated pieces of information together, it’s usually helpful to separate parts of the title with a bit of punctuation, such as a hyphen ( - ), colon (:), or a pipe ( | ).</a:t>
            </a:r>
          </a:p>
          <a:p>
            <a:pPr defTabSz="924093">
              <a:defRPr/>
            </a:pPr>
            <a:endParaRPr lang="en-US" baseline="0" dirty="0"/>
          </a:p>
          <a:p>
            <a:pPr defTabSz="924093">
              <a:defRPr/>
            </a:pPr>
            <a:r>
              <a:rPr lang="en-US" b="1" baseline="0" dirty="0"/>
              <a:t>Page Description (also known as a metadescription)</a:t>
            </a:r>
          </a:p>
          <a:p>
            <a:pPr marL="173267" indent="-173267" fontAlgn="base">
              <a:buFont typeface="Arial" panose="020B0604020202020204" pitchFamily="34" charset="0"/>
              <a:buChar char="•"/>
            </a:pPr>
            <a:r>
              <a:rPr lang="en-US" dirty="0"/>
              <a:t>The technical term for the page description is the “metadescription.”</a:t>
            </a:r>
          </a:p>
          <a:p>
            <a:pPr marL="173267" indent="-173267" defTabSz="924093">
              <a:buFont typeface="Arial" panose="020B0604020202020204" pitchFamily="34" charset="0"/>
              <a:buChar char="•"/>
              <a:defRPr/>
            </a:pPr>
            <a:r>
              <a:rPr lang="en-US" baseline="0" dirty="0"/>
              <a:t>Most web building software gives you a place to enter a page title in plain English, and the software adds the code.</a:t>
            </a:r>
          </a:p>
          <a:p>
            <a:pPr marL="173267" indent="-173267" defTabSz="924093">
              <a:buFont typeface="Arial" panose="020B0604020202020204" pitchFamily="34" charset="0"/>
              <a:buChar char="•"/>
              <a:defRPr/>
            </a:pPr>
            <a:r>
              <a:rPr lang="en-US" dirty="0"/>
              <a:t>The page description shows up as the third line in your</a:t>
            </a:r>
            <a:r>
              <a:rPr lang="en-US" baseline="0" dirty="0"/>
              <a:t> search engine results (below the URL).</a:t>
            </a:r>
          </a:p>
          <a:p>
            <a:pPr marL="173267" indent="-173267" defTabSz="924093">
              <a:buFont typeface="Arial" panose="020B0604020202020204" pitchFamily="34" charset="0"/>
              <a:buChar char="•"/>
              <a:defRPr/>
            </a:pPr>
            <a:r>
              <a:rPr lang="en-US" dirty="0"/>
              <a:t>Your description should be a concise,</a:t>
            </a:r>
            <a:r>
              <a:rPr lang="en-US" baseline="0" dirty="0"/>
              <a:t> compelling summary of what that page of your site is about. </a:t>
            </a:r>
          </a:p>
          <a:p>
            <a:pPr marL="173267" indent="-173267" fontAlgn="base">
              <a:buFont typeface="Arial" panose="020B0604020202020204" pitchFamily="34" charset="0"/>
              <a:buChar char="•"/>
            </a:pPr>
            <a:r>
              <a:rPr lang="en-US" dirty="0"/>
              <a:t>Every page on your site should have a unique description.</a:t>
            </a:r>
          </a:p>
          <a:p>
            <a:pPr marL="173267" indent="-173267" fontAlgn="base">
              <a:buFont typeface="Arial" panose="020B0604020202020204" pitchFamily="34" charset="0"/>
              <a:buChar char="•"/>
            </a:pPr>
            <a:r>
              <a:rPr lang="en-US" dirty="0"/>
              <a:t>Text doesn’t have to be in complete sentences. You can list prices, sizes, colors, brands, and other information that’s relevant to what your page is about.</a:t>
            </a:r>
          </a:p>
          <a:p>
            <a:pPr marL="173267" indent="-173267" fontAlgn="base">
              <a:buFont typeface="Arial" panose="020B0604020202020204" pitchFamily="34" charset="0"/>
              <a:buChar char="•"/>
            </a:pPr>
            <a:r>
              <a:rPr lang="en-US" dirty="0"/>
              <a:t>Google will bold the user’s search terms if they appear in your description.</a:t>
            </a:r>
          </a:p>
          <a:p>
            <a:pPr marL="173267" indent="-173267">
              <a:buFont typeface="Arial" panose="020B0604020202020204" pitchFamily="34" charset="0"/>
              <a:buChar char="•"/>
            </a:pPr>
            <a:r>
              <a:rPr lang="en-US" dirty="0"/>
              <a:t>Try to keep the description to less than 160 characters. Google will cut your description off if it exceeds that. (The exact number of characters that will fit varies depending on the width of the typeface you’re using.).</a:t>
            </a:r>
          </a:p>
          <a:p>
            <a:pPr marL="173267" indent="-173267">
              <a:buFont typeface="Arial" panose="020B0604020202020204" pitchFamily="34" charset="0"/>
              <a:buChar char="•"/>
            </a:pPr>
            <a:r>
              <a:rPr lang="en-US" dirty="0"/>
              <a:t>Include your primary keyword and any other relevant keywords.</a:t>
            </a:r>
            <a:endParaRPr lang="en-US" baseline="0" dirty="0"/>
          </a:p>
          <a:p>
            <a:endParaRPr lang="en-US" baseline="0" dirty="0"/>
          </a:p>
          <a:p>
            <a:r>
              <a:rPr lang="en-US" dirty="0"/>
              <a:t>If</a:t>
            </a:r>
            <a:r>
              <a:rPr lang="en-US" baseline="0" dirty="0"/>
              <a:t> possible, also make sure that your images have titles and “alt text” describing them, incorporating your keywords and location, if possible.</a:t>
            </a:r>
          </a:p>
          <a:p>
            <a:pPr marL="173267" indent="-173267">
              <a:buFont typeface="Arial" panose="020B0604020202020204" pitchFamily="34" charset="0"/>
              <a:buChar char="•"/>
            </a:pPr>
            <a:r>
              <a:rPr lang="en-US" dirty="0"/>
              <a:t>https://yoast.com/image-seo-alt-tag-and-title-tag-optimization/</a:t>
            </a:r>
          </a:p>
        </p:txBody>
      </p:sp>
      <p:sp>
        <p:nvSpPr>
          <p:cNvPr id="4" name="Slide Number Placeholder 3"/>
          <p:cNvSpPr>
            <a:spLocks noGrp="1"/>
          </p:cNvSpPr>
          <p:nvPr>
            <p:ph type="sldNum" sz="quarter" idx="10"/>
          </p:nvPr>
        </p:nvSpPr>
        <p:spPr/>
        <p:txBody>
          <a:bodyPr/>
          <a:lstStyle/>
          <a:p>
            <a:fld id="{83C69CE3-74BA-4FDF-A92B-E2B18FE600EB}" type="slidenum">
              <a:rPr lang="en-US" smtClean="0"/>
              <a:pPr/>
              <a:t>20</a:t>
            </a:fld>
            <a:endParaRPr lang="en-US"/>
          </a:p>
        </p:txBody>
      </p:sp>
    </p:spTree>
    <p:extLst>
      <p:ext uri="{BB962C8B-B14F-4D97-AF65-F5344CB8AC3E}">
        <p14:creationId xmlns:p14="http://schemas.microsoft.com/office/powerpoint/2010/main" val="220732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defTabSz="924093">
              <a:buFont typeface="Arial" panose="020B0604020202020204" pitchFamily="34" charset="0"/>
              <a:buChar char="•"/>
              <a:defRPr/>
            </a:pPr>
            <a:r>
              <a:rPr lang="en-US" dirty="0"/>
              <a:t>Nearly 60% of online searches are now on mobile devices, including cell</a:t>
            </a:r>
            <a:r>
              <a:rPr lang="en-US" baseline="0" dirty="0"/>
              <a:t> phones and tablets</a:t>
            </a:r>
            <a:endParaRPr lang="en-US" dirty="0"/>
          </a:p>
          <a:p>
            <a:pPr marL="173267" indent="-173267">
              <a:buFont typeface="Arial" panose="020B0604020202020204" pitchFamily="34" charset="0"/>
              <a:buChar char="•"/>
            </a:pPr>
            <a:r>
              <a:rPr lang="en-US" dirty="0"/>
              <a:t>Google penalizes</a:t>
            </a:r>
            <a:r>
              <a:rPr lang="en-US" baseline="0" dirty="0"/>
              <a:t> website that aren’t mobile-friendly.  </a:t>
            </a:r>
          </a:p>
          <a:p>
            <a:pPr marL="173267" indent="-173267">
              <a:buFont typeface="Arial" panose="020B0604020202020204" pitchFamily="34" charset="0"/>
              <a:buChar char="•"/>
            </a:pPr>
            <a:r>
              <a:rPr lang="en-US" baseline="0" dirty="0"/>
              <a:t>Your site must be responsive (adjust to look good on desktops, tablets, and phones) and load quickly.</a:t>
            </a:r>
          </a:p>
          <a:p>
            <a:pPr marL="635314" lvl="1" indent="-173267">
              <a:buFont typeface="Arial" panose="020B0604020202020204" pitchFamily="34" charset="0"/>
              <a:buChar char="•"/>
            </a:pPr>
            <a:r>
              <a:rPr lang="en-US" dirty="0"/>
              <a:t>Free test</a:t>
            </a:r>
            <a:r>
              <a:rPr lang="en-US" baseline="0" dirty="0"/>
              <a:t> to see if your site is mobile-friendly: </a:t>
            </a:r>
            <a:r>
              <a:rPr lang="en-US" dirty="0"/>
              <a:t>https://www.google.com/webmasters/tools/mobile-friendly/</a:t>
            </a:r>
          </a:p>
          <a:p>
            <a:pPr marL="173267" indent="-173267">
              <a:buFont typeface="Arial" panose="020B0604020202020204" pitchFamily="34" charset="0"/>
              <a:buChar char="•"/>
            </a:pPr>
            <a:r>
              <a:rPr lang="en-US" dirty="0"/>
              <a:t>If your site loads slowly, you’ll lose</a:t>
            </a:r>
            <a:r>
              <a:rPr lang="en-US" baseline="0" dirty="0"/>
              <a:t> visitors. </a:t>
            </a:r>
          </a:p>
          <a:p>
            <a:pPr marL="635314" lvl="1" indent="-173267">
              <a:buFont typeface="Arial" panose="020B0604020202020204" pitchFamily="34" charset="0"/>
              <a:buChar char="•"/>
            </a:pPr>
            <a:r>
              <a:rPr lang="en-US" baseline="0" dirty="0"/>
              <a:t>Fre</a:t>
            </a:r>
            <a:r>
              <a:rPr lang="en-US" dirty="0"/>
              <a:t>e test to see how</a:t>
            </a:r>
            <a:r>
              <a:rPr lang="en-US" baseline="0" dirty="0"/>
              <a:t> fast your pages load</a:t>
            </a:r>
            <a:r>
              <a:rPr lang="en-US" dirty="0"/>
              <a:t>: https://developers.google.com/speed/pagespeed/insights/</a:t>
            </a:r>
          </a:p>
          <a:p>
            <a:pPr marL="173267" indent="-173267">
              <a:buFont typeface="Arial" panose="020B0604020202020204" pitchFamily="34" charset="0"/>
              <a:buChar char="•"/>
            </a:pPr>
            <a:r>
              <a:rPr lang="en-US" dirty="0"/>
              <a:t>If</a:t>
            </a:r>
            <a:r>
              <a:rPr lang="en-US" baseline="0" dirty="0"/>
              <a:t> you have a retail business, make sure your phone number, address and hours are prominent. Ideal to have it on every page.</a:t>
            </a:r>
          </a:p>
        </p:txBody>
      </p:sp>
      <p:sp>
        <p:nvSpPr>
          <p:cNvPr id="4" name="Slide Number Placeholder 3"/>
          <p:cNvSpPr>
            <a:spLocks noGrp="1"/>
          </p:cNvSpPr>
          <p:nvPr>
            <p:ph type="sldNum" sz="quarter" idx="10"/>
          </p:nvPr>
        </p:nvSpPr>
        <p:spPr/>
        <p:txBody>
          <a:bodyPr/>
          <a:lstStyle/>
          <a:p>
            <a:fld id="{83C69CE3-74BA-4FDF-A92B-E2B18FE600EB}" type="slidenum">
              <a:rPr lang="en-US" smtClean="0"/>
              <a:pPr/>
              <a:t>21</a:t>
            </a:fld>
            <a:endParaRPr lang="en-US"/>
          </a:p>
        </p:txBody>
      </p:sp>
    </p:spTree>
    <p:extLst>
      <p:ext uri="{BB962C8B-B14F-4D97-AF65-F5344CB8AC3E}">
        <p14:creationId xmlns:p14="http://schemas.microsoft.com/office/powerpoint/2010/main" val="2388274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defTabSz="924093">
              <a:buFont typeface="Arial" panose="020B0604020202020204" pitchFamily="34" charset="0"/>
              <a:buChar char="•"/>
              <a:defRPr/>
            </a:pPr>
            <a:r>
              <a:rPr lang="en-US" dirty="0"/>
              <a:t>Google</a:t>
            </a:r>
            <a:r>
              <a:rPr lang="en-US" baseline="0" dirty="0"/>
              <a:t> now features this type of “Local 3-Pack” on almost every search for a local business, such as “farms near me” or “farms [neighborhood or city].</a:t>
            </a:r>
          </a:p>
          <a:p>
            <a:pPr marL="173267" indent="-173267" defTabSz="924093">
              <a:buFont typeface="Arial" panose="020B0604020202020204" pitchFamily="34" charset="0"/>
              <a:buChar char="•"/>
              <a:defRPr/>
            </a:pPr>
            <a:r>
              <a:rPr lang="en-US" dirty="0"/>
              <a:t>Using</a:t>
            </a:r>
            <a:r>
              <a:rPr lang="en-US" baseline="0" dirty="0"/>
              <a:t> SEO techniques, especially h</a:t>
            </a:r>
            <a:r>
              <a:rPr lang="en-US" dirty="0"/>
              <a:t>aving a mobile-friendly website that</a:t>
            </a:r>
            <a:r>
              <a:rPr lang="en-US" baseline="0" dirty="0"/>
              <a:t> uses local keywords can improve your chances, but </a:t>
            </a:r>
            <a:r>
              <a:rPr lang="en-US" dirty="0"/>
              <a:t>Google’s secret algorithms determine whether you make it into this top 3.</a:t>
            </a:r>
          </a:p>
          <a:p>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22</a:t>
            </a:fld>
            <a:endParaRPr lang="en-US"/>
          </a:p>
        </p:txBody>
      </p:sp>
    </p:spTree>
    <p:extLst>
      <p:ext uri="{BB962C8B-B14F-4D97-AF65-F5344CB8AC3E}">
        <p14:creationId xmlns:p14="http://schemas.microsoft.com/office/powerpoint/2010/main" val="241891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a:buFont typeface="Arial" panose="020B0604020202020204" pitchFamily="34" charset="0"/>
              <a:buChar char="•"/>
            </a:pPr>
            <a:r>
              <a:rPr lang="en-US" dirty="0"/>
              <a:t>Online marketing can help your business increase visibility.</a:t>
            </a:r>
          </a:p>
          <a:p>
            <a:pPr marL="173267" indent="-173267">
              <a:buFont typeface="Arial" panose="020B0604020202020204" pitchFamily="34" charset="0"/>
              <a:buChar char="•"/>
            </a:pPr>
            <a:r>
              <a:rPr lang="en-US" dirty="0"/>
              <a:t>Choose a few online platforms to start. Don’t try to</a:t>
            </a:r>
            <a:r>
              <a:rPr lang="en-US" baseline="0" dirty="0"/>
              <a:t> be on all the platforms at once.</a:t>
            </a:r>
          </a:p>
          <a:p>
            <a:pPr marL="173267" indent="-173267">
              <a:buFont typeface="Arial" panose="020B0604020202020204" pitchFamily="34" charset="0"/>
              <a:buChar char="•"/>
            </a:pPr>
            <a:r>
              <a:rPr lang="en-US" baseline="0" dirty="0"/>
              <a:t>Being on one marketing channel helps increase your visibility on other channels. For example, a strong social media presence can help your SEO.</a:t>
            </a:r>
            <a:endParaRPr lang="en-US" dirty="0"/>
          </a:p>
          <a:p>
            <a:pPr marL="173267" indent="-173267">
              <a:buFont typeface="Arial" panose="020B0604020202020204" pitchFamily="34" charset="0"/>
              <a:buChar char="•"/>
            </a:pPr>
            <a:r>
              <a:rPr lang="en-US" baseline="0" dirty="0"/>
              <a:t>Don’t ignore all the conventional off-line marketing techniques, like postcards, signage, and ads.</a:t>
            </a:r>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23</a:t>
            </a:fld>
            <a:endParaRPr lang="en-US"/>
          </a:p>
        </p:txBody>
      </p:sp>
    </p:spTree>
    <p:extLst>
      <p:ext uri="{BB962C8B-B14F-4D97-AF65-F5344CB8AC3E}">
        <p14:creationId xmlns:p14="http://schemas.microsoft.com/office/powerpoint/2010/main" val="3885826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3267" indent="-173267" defTabSz="924093">
              <a:buFont typeface="Arial" panose="020B0604020202020204" pitchFamily="34" charset="0"/>
              <a:buChar char="•"/>
              <a:defRPr/>
            </a:pPr>
            <a:r>
              <a:rPr lang="en-US" dirty="0"/>
              <a:t>Search</a:t>
            </a:r>
            <a:r>
              <a:rPr lang="en-US" baseline="0" dirty="0"/>
              <a:t> engines reward sites with other sites that links to them. </a:t>
            </a:r>
          </a:p>
          <a:p>
            <a:pPr marL="173267" indent="-173267">
              <a:buFont typeface="Arial" panose="020B0604020202020204" pitchFamily="34" charset="0"/>
              <a:buChar char="•"/>
            </a:pPr>
            <a:r>
              <a:rPr lang="en-US" dirty="0"/>
              <a:t>Having</a:t>
            </a:r>
            <a:r>
              <a:rPr lang="en-US" baseline="0" dirty="0"/>
              <a:t> a listing on business directories and review sites helps people find your business.</a:t>
            </a:r>
          </a:p>
          <a:p>
            <a:pPr marL="173267" indent="-173267">
              <a:buFont typeface="Arial" panose="020B0604020202020204" pitchFamily="34" charset="0"/>
              <a:buChar char="•"/>
            </a:pPr>
            <a:r>
              <a:rPr lang="en-US" baseline="0" dirty="0"/>
              <a:t>There are thousands of business directories and many offer free listings.</a:t>
            </a:r>
          </a:p>
          <a:p>
            <a:pPr marL="173267" indent="-173267">
              <a:buFont typeface="Arial" panose="020B0604020202020204" pitchFamily="34" charset="0"/>
              <a:buChar char="•"/>
            </a:pPr>
            <a:r>
              <a:rPr lang="en-US" baseline="0" dirty="0"/>
              <a:t>Local directories, such as your Chamber of Commerce or your local </a:t>
            </a:r>
          </a:p>
          <a:p>
            <a:pPr marL="173267" indent="-173267">
              <a:buFont typeface="Arial" panose="020B0604020202020204" pitchFamily="34" charset="0"/>
              <a:buChar char="•"/>
            </a:pPr>
            <a:r>
              <a:rPr lang="en-US" baseline="0" dirty="0"/>
              <a:t>Choose at least 5-10 directories to be listed in, including national, local, and industry. What directories are your competitors listed in?</a:t>
            </a:r>
          </a:p>
          <a:p>
            <a:pPr marL="173267" indent="-173267">
              <a:buFont typeface="Arial" panose="020B0604020202020204" pitchFamily="34" charset="0"/>
              <a:buChar char="•"/>
            </a:pPr>
            <a:r>
              <a:rPr lang="en-US" baseline="0" dirty="0"/>
              <a:t>You can </a:t>
            </a:r>
            <a:r>
              <a:rPr lang="en-US" dirty="0"/>
              <a:t>do a search for keywords like “[your city] directory” to find local directories.</a:t>
            </a:r>
          </a:p>
          <a:p>
            <a:pPr marL="173267" indent="-173267">
              <a:buFont typeface="Arial" panose="020B0604020202020204" pitchFamily="34" charset="0"/>
              <a:buChar char="•"/>
            </a:pPr>
            <a:r>
              <a:rPr lang="en-US" dirty="0"/>
              <a:t>Always make sure that your company’s Name, Address, and Phone number (NAP) is consistent in every directory. </a:t>
            </a:r>
          </a:p>
          <a:p>
            <a:pPr marL="635314" lvl="1" indent="-173267">
              <a:buFont typeface="Arial" panose="020B0604020202020204" pitchFamily="34" charset="0"/>
              <a:buChar char="•"/>
            </a:pPr>
            <a:r>
              <a:rPr lang="en-US" dirty="0"/>
              <a:t>Online business directories are compiled by computers, not human beings. When they see basic information presented two ways, they can’t tell which information is correct, so they may list it incorrectly or even leave your business out.</a:t>
            </a:r>
          </a:p>
          <a:p>
            <a:pPr marL="635314" lvl="1" indent="-173267">
              <a:buFont typeface="Arial" panose="020B0604020202020204" pitchFamily="34" charset="0"/>
              <a:buChar char="•"/>
            </a:pPr>
            <a:r>
              <a:rPr lang="en-US" dirty="0"/>
              <a:t>For example, you can use Street or St., but always write it the same way.</a:t>
            </a:r>
          </a:p>
          <a:p>
            <a:pPr marL="635314" lvl="1" indent="-173267">
              <a:buFont typeface="Arial" panose="020B0604020202020204" pitchFamily="34" charset="0"/>
              <a:buChar char="•"/>
            </a:pPr>
            <a:r>
              <a:rPr lang="en-US" dirty="0"/>
              <a:t>Create a master file where you store your descriptions, logo, and photos, so you can easily cut and paste the information into each directory.</a:t>
            </a:r>
          </a:p>
          <a:p>
            <a:pPr marL="173267" indent="-173267">
              <a:buFont typeface="Arial" panose="020B0604020202020204" pitchFamily="34" charset="0"/>
              <a:buChar char="•"/>
            </a:pPr>
            <a:r>
              <a:rPr lang="en-US" dirty="0"/>
              <a:t>Google My Business (GMB) is the most important directory to be listed in for SEO purposes. It’s free and plays a huge role on your search engine placement.</a:t>
            </a:r>
          </a:p>
          <a:p>
            <a:pPr marL="635314" lvl="1" indent="-173267">
              <a:buFont typeface="Arial" panose="020B0604020202020204" pitchFamily="34" charset="0"/>
              <a:buChar char="•"/>
            </a:pPr>
            <a:r>
              <a:rPr lang="en-US" dirty="0"/>
              <a:t>https://www.google.com/business/ </a:t>
            </a:r>
          </a:p>
          <a:p>
            <a:pPr marL="173267" indent="-173267">
              <a:buFont typeface="Arial" panose="020B0604020202020204" pitchFamily="34" charset="0"/>
              <a:buChar char="•"/>
            </a:pPr>
            <a:r>
              <a:rPr lang="en-US" dirty="0"/>
              <a:t>Don’t forget about Bing Places for Business, which is also free. Although</a:t>
            </a:r>
            <a:r>
              <a:rPr lang="en-US" baseline="0" dirty="0"/>
              <a:t> Google still dominates search with 63.8% share of desktop, Bing has 21.6% and is growing. </a:t>
            </a:r>
            <a:r>
              <a:rPr lang="en-US" dirty="0"/>
              <a:t>Bing powers 20%+</a:t>
            </a:r>
            <a:r>
              <a:rPr lang="en-US" baseline="0" dirty="0"/>
              <a:t> of desktop searches. In addition, Bing powers </a:t>
            </a:r>
            <a:r>
              <a:rPr lang="en-US" dirty="0"/>
              <a:t>search for AOL, Yahoo, Siri + Spotlight search and Amazon. </a:t>
            </a:r>
          </a:p>
          <a:p>
            <a:pPr marL="635314" lvl="1" indent="-173267" defTabSz="924093">
              <a:buFont typeface="Arial" panose="020B0604020202020204" pitchFamily="34" charset="0"/>
              <a:buChar char="•"/>
              <a:defRPr/>
            </a:pPr>
            <a:r>
              <a:rPr lang="en-US" dirty="0"/>
              <a:t>https://www.bingplaces.com/</a:t>
            </a:r>
          </a:p>
          <a:p>
            <a:pPr marL="173267" indent="-1732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24</a:t>
            </a:fld>
            <a:endParaRPr lang="en-US"/>
          </a:p>
        </p:txBody>
      </p:sp>
    </p:spTree>
    <p:extLst>
      <p:ext uri="{BB962C8B-B14F-4D97-AF65-F5344CB8AC3E}">
        <p14:creationId xmlns:p14="http://schemas.microsoft.com/office/powerpoint/2010/main" val="3857704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fontAlgn="base"/>
            <a:r>
              <a:rPr lang="en-US" b="1" dirty="0"/>
              <a:t>The importance of online reviews</a:t>
            </a:r>
          </a:p>
          <a:p>
            <a:pPr marL="173267" indent="-173267" fontAlgn="base">
              <a:buFont typeface="Arial" panose="020B0604020202020204" pitchFamily="34" charset="0"/>
              <a:buChar char="•"/>
            </a:pPr>
            <a:r>
              <a:rPr lang="en-US" dirty="0"/>
              <a:t>91% of people read online reviews</a:t>
            </a:r>
          </a:p>
          <a:p>
            <a:pPr marL="173267" indent="-173267" fontAlgn="base">
              <a:buFont typeface="Arial" panose="020B0604020202020204" pitchFamily="34" charset="0"/>
              <a:buChar char="•"/>
            </a:pPr>
            <a:r>
              <a:rPr lang="en-US" dirty="0"/>
              <a:t>People tend to trust online reviews as much as they trust recommendations from friends and family</a:t>
            </a:r>
          </a:p>
          <a:p>
            <a:pPr marL="173267" indent="-173267" fontAlgn="base">
              <a:buFont typeface="Arial" panose="020B0604020202020204" pitchFamily="34" charset="0"/>
              <a:buChar char="•"/>
            </a:pPr>
            <a:r>
              <a:rPr lang="en-US" dirty="0"/>
              <a:t>Customers are likely to spend 31% more on a business with excellent reviews</a:t>
            </a:r>
          </a:p>
          <a:p>
            <a:pPr marL="173267" indent="-173267" fontAlgn="base">
              <a:buFont typeface="Arial" panose="020B0604020202020204" pitchFamily="34" charset="0"/>
              <a:buChar char="•"/>
            </a:pPr>
            <a:r>
              <a:rPr lang="en-US" dirty="0"/>
              <a:t>Reviews can boost your search ranking and improve conversions</a:t>
            </a:r>
          </a:p>
          <a:p>
            <a:pPr marL="173267" indent="-173267" defTabSz="924093" fontAlgn="base">
              <a:buFont typeface="Arial" panose="020B0604020202020204" pitchFamily="34" charset="0"/>
              <a:buChar char="•"/>
              <a:defRPr/>
            </a:pPr>
            <a:r>
              <a:rPr lang="en-US" dirty="0"/>
              <a:t>Some studies suggest that nearly 70% of consumers will leave a review when respectfully prompted to do so – others put this number closer to 90%. </a:t>
            </a:r>
          </a:p>
          <a:p>
            <a:pPr marL="173267" indent="-173267" fontAlgn="base">
              <a:buFont typeface="Arial" panose="020B0604020202020204" pitchFamily="34" charset="0"/>
              <a:buChar char="•"/>
            </a:pPr>
            <a:endParaRPr lang="en-US" dirty="0"/>
          </a:p>
          <a:p>
            <a:r>
              <a:rPr lang="en-US" b="1" dirty="0"/>
              <a:t>What do customers look for when evaluating reviews?</a:t>
            </a:r>
          </a:p>
          <a:p>
            <a:pPr marL="173267" indent="-173267">
              <a:buFont typeface="Arial" panose="020B0604020202020204" pitchFamily="34" charset="0"/>
              <a:buChar char="•"/>
            </a:pPr>
            <a:r>
              <a:rPr lang="en-US" dirty="0"/>
              <a:t>Star rating: Most people want to see a minimum of 3 stars, but some people will only buy from businesses with 5-stars</a:t>
            </a:r>
          </a:p>
          <a:p>
            <a:pPr marL="173267" indent="-173267">
              <a:buFont typeface="Arial" panose="020B0604020202020204" pitchFamily="34" charset="0"/>
              <a:buChar char="•"/>
            </a:pPr>
            <a:r>
              <a:rPr lang="en-US" dirty="0"/>
              <a:t>Quantity: Most customers want to see that you’ve gotten at least 4-6 reviews</a:t>
            </a:r>
          </a:p>
          <a:p>
            <a:pPr marL="173267" indent="-173267">
              <a:buFont typeface="Arial" panose="020B0604020202020204" pitchFamily="34" charset="0"/>
              <a:buChar char="•"/>
            </a:pPr>
            <a:r>
              <a:rPr lang="en-US" dirty="0"/>
              <a:t>Quality: Customers value reviews where the reviewer has put some effort in</a:t>
            </a:r>
          </a:p>
          <a:p>
            <a:pPr marL="173267" indent="-173267">
              <a:buFont typeface="Arial" panose="020B0604020202020204" pitchFamily="34" charset="0"/>
              <a:buChar char="•"/>
            </a:pPr>
            <a:r>
              <a:rPr lang="en-US" dirty="0" err="1"/>
              <a:t>Recency</a:t>
            </a:r>
            <a:r>
              <a:rPr lang="en-US" dirty="0"/>
              <a:t>: Customers prefer reviews that were published in the past 6 months</a:t>
            </a:r>
          </a:p>
          <a:p>
            <a:pPr defTabSz="924093">
              <a:defRPr/>
            </a:pPr>
            <a:endParaRPr lang="en-US" dirty="0"/>
          </a:p>
          <a:p>
            <a:pPr lvl="0"/>
            <a:r>
              <a:rPr lang="en-US" b="1" dirty="0"/>
              <a:t>How to get and respond to reviews</a:t>
            </a:r>
          </a:p>
          <a:p>
            <a:pPr marL="173267" indent="-173267">
              <a:buFont typeface="Arial" panose="020B0604020202020204" pitchFamily="34" charset="0"/>
              <a:buChar char="•"/>
            </a:pPr>
            <a:r>
              <a:rPr lang="en-US" dirty="0"/>
              <a:t>Google yourself (your business name + reviews) to see what reviews you already have – are they positive? </a:t>
            </a:r>
          </a:p>
          <a:p>
            <a:pPr marL="173267" indent="-173267">
              <a:buFont typeface="Arial" panose="020B0604020202020204" pitchFamily="34" charset="0"/>
              <a:buChar char="•"/>
            </a:pPr>
            <a:r>
              <a:rPr lang="en-US" dirty="0"/>
              <a:t>Which sites are most in need of more positive reviews?</a:t>
            </a:r>
          </a:p>
          <a:p>
            <a:pPr marL="173267" indent="-173267" defTabSz="924093">
              <a:buFont typeface="Arial" panose="020B0604020202020204" pitchFamily="34" charset="0"/>
              <a:buChar char="•"/>
              <a:defRPr/>
            </a:pPr>
            <a:r>
              <a:rPr lang="en-US" dirty="0"/>
              <a:t>Link to the review sites on your website and post information, encouraging people to offer their feedback.</a:t>
            </a:r>
          </a:p>
          <a:p>
            <a:pPr marL="173267" indent="-173267">
              <a:buFont typeface="Arial" panose="020B0604020202020204" pitchFamily="34" charset="0"/>
              <a:buChar char="•"/>
            </a:pPr>
            <a:r>
              <a:rPr lang="en-US" dirty="0"/>
              <a:t>Make it as easy as possible for customers to review you. When they can click a link to get to the place where they can submit a review, they’re more likely to take the time.</a:t>
            </a:r>
          </a:p>
          <a:p>
            <a:pPr marL="173267" indent="-173267">
              <a:buFont typeface="Arial" panose="020B0604020202020204" pitchFamily="34" charset="0"/>
              <a:buChar char="•"/>
            </a:pPr>
            <a:r>
              <a:rPr lang="en-US" dirty="0"/>
              <a:t>Print out a card or create an email with specific info on how to post a review, with links to one or all of the places where they can review you. </a:t>
            </a:r>
          </a:p>
          <a:p>
            <a:pPr marL="173267" indent="-173267" defTabSz="924093">
              <a:buFont typeface="Arial" panose="020B0604020202020204" pitchFamily="34" charset="0"/>
              <a:buChar char="•"/>
              <a:defRPr/>
            </a:pPr>
            <a:r>
              <a:rPr lang="en-US" dirty="0"/>
              <a:t>People are mostly likely to review you after their first encounter, so encourage your staff</a:t>
            </a:r>
            <a:r>
              <a:rPr lang="en-US" baseline="0" dirty="0"/>
              <a:t> to ask first time customers if they use Yelp (and other social media), mention that you have a presence there, and ask them to review you.</a:t>
            </a:r>
            <a:endParaRPr lang="en-US" dirty="0"/>
          </a:p>
          <a:p>
            <a:pPr marL="173267" indent="-173267">
              <a:buFont typeface="Arial" panose="020B0604020202020204" pitchFamily="34" charset="0"/>
              <a:buChar char="•"/>
            </a:pPr>
            <a:r>
              <a:rPr lang="en-US" dirty="0"/>
              <a:t>Or, a few days after a purchase, contact the customer to ask if they’d be willing to review you. Ask customers for their feedback. Tell them you want their honest opinion.</a:t>
            </a:r>
          </a:p>
          <a:p>
            <a:pPr marL="173267" indent="-173267">
              <a:buFont typeface="Arial" panose="020B0604020202020204" pitchFamily="34" charset="0"/>
              <a:buChar char="•"/>
            </a:pPr>
            <a:r>
              <a:rPr lang="en-US" dirty="0"/>
              <a:t>Only seek authentic reviews – don’t ask family members to make up reviews.</a:t>
            </a:r>
          </a:p>
          <a:p>
            <a:pPr marL="173267" indent="-173267">
              <a:buFont typeface="Arial" panose="020B0604020202020204" pitchFamily="34" charset="0"/>
              <a:buChar char="•"/>
            </a:pPr>
            <a:r>
              <a:rPr lang="en-US" dirty="0"/>
              <a:t>You can thank people for reviewing you, but don’t give away free products to people who submit reviews.</a:t>
            </a:r>
          </a:p>
          <a:p>
            <a:pPr marL="173267" indent="-173267">
              <a:buFont typeface="Arial" panose="020B0604020202020204" pitchFamily="34" charset="0"/>
              <a:buChar char="•"/>
            </a:pPr>
            <a:r>
              <a:rPr lang="en-US" dirty="0"/>
              <a:t>Respond to all reviews, positive or negative, as soon as possible.  </a:t>
            </a:r>
          </a:p>
          <a:p>
            <a:pPr marL="173267" indent="-173267">
              <a:buFont typeface="Arial" panose="020B0604020202020204" pitchFamily="34" charset="0"/>
              <a:buChar char="•"/>
            </a:pPr>
            <a:r>
              <a:rPr lang="en-US" dirty="0"/>
              <a:t>Stay open to feedback, however unpleasant or even unwarranted you think it may be. Show that you care and that you’re listening.</a:t>
            </a:r>
          </a:p>
          <a:p>
            <a:pPr marL="173267" indent="-173267">
              <a:buFont typeface="Arial" panose="020B0604020202020204" pitchFamily="34" charset="0"/>
              <a:buChar char="•"/>
            </a:pPr>
            <a:r>
              <a:rPr lang="en-US" dirty="0"/>
              <a:t>If you get a negative review, you may want to respond privately first and try to work out any issues that the customer experienced. Give them your phone number and ask them to call you.</a:t>
            </a:r>
          </a:p>
          <a:p>
            <a:pPr marL="173267" indent="-173267">
              <a:buFont typeface="Arial" panose="020B0604020202020204" pitchFamily="34" charset="0"/>
              <a:buChar char="•"/>
            </a:pPr>
            <a:r>
              <a:rPr lang="en-US" dirty="0"/>
              <a:t>Offer to make it good for them – a new meal, a gift certificate, at the very least, an apology.</a:t>
            </a:r>
          </a:p>
          <a:p>
            <a:pPr marL="173267" indent="-173267">
              <a:buFont typeface="Arial" panose="020B0604020202020204" pitchFamily="34" charset="0"/>
              <a:buChar char="•"/>
            </a:pPr>
            <a:r>
              <a:rPr lang="en-US" dirty="0"/>
              <a:t>If you’re able to resolve their issue, you can ask if they’d be willing to update their review.</a:t>
            </a:r>
          </a:p>
          <a:p>
            <a:pPr marL="173267" indent="-173267">
              <a:buFont typeface="Arial" panose="020B0604020202020204" pitchFamily="34" charset="0"/>
              <a:buChar char="•"/>
            </a:pPr>
            <a:r>
              <a:rPr lang="en-US" dirty="0"/>
              <a:t>Regardless of how your private discussion turns out, you should also respond to a bad review publicly, apologizing  for the problem and showing how you tried to address it.  </a:t>
            </a:r>
          </a:p>
          <a:p>
            <a:pPr marL="173267" indent="-173267">
              <a:buFont typeface="Arial" panose="020B0604020202020204" pitchFamily="34" charset="0"/>
              <a:buChar char="•"/>
            </a:pPr>
            <a:r>
              <a:rPr lang="en-US" dirty="0"/>
              <a:t>Most customers will take a negative review with a grain of salt if they see that the business is responsive.</a:t>
            </a:r>
          </a:p>
          <a:p>
            <a:endParaRPr lang="en-US" dirty="0"/>
          </a:p>
          <a:p>
            <a:endParaRPr lang="en-US" b="1" dirty="0"/>
          </a:p>
          <a:p>
            <a:pPr defTabSz="924093">
              <a:defRPr/>
            </a:pPr>
            <a:endParaRPr lang="en-US" dirty="0"/>
          </a:p>
          <a:p>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25</a:t>
            </a:fld>
            <a:endParaRPr lang="en-US"/>
          </a:p>
        </p:txBody>
      </p:sp>
    </p:spTree>
    <p:extLst>
      <p:ext uri="{BB962C8B-B14F-4D97-AF65-F5344CB8AC3E}">
        <p14:creationId xmlns:p14="http://schemas.microsoft.com/office/powerpoint/2010/main" val="3795120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3267" indent="-173267">
              <a:buFont typeface="Arial" panose="020B0604020202020204" pitchFamily="34" charset="0"/>
              <a:buChar char="•"/>
            </a:pPr>
            <a:r>
              <a:rPr lang="en-US" dirty="0"/>
              <a:t>Farmers</a:t>
            </a:r>
            <a:r>
              <a:rPr lang="en-US" baseline="0" dirty="0"/>
              <a:t> and food businesses need to use a mix of tactics to compete in a maturing market.</a:t>
            </a:r>
          </a:p>
          <a:p>
            <a:pPr marL="173267" indent="-173267">
              <a:buFont typeface="Arial" panose="020B0604020202020204" pitchFamily="34" charset="0"/>
              <a:buChar char="•"/>
            </a:pPr>
            <a:r>
              <a:rPr lang="en-US" baseline="0" dirty="0"/>
              <a:t>Start with your goals and your audiences.</a:t>
            </a:r>
          </a:p>
          <a:p>
            <a:pPr marL="173267" indent="-173267">
              <a:buFont typeface="Arial" panose="020B0604020202020204" pitchFamily="34" charset="0"/>
              <a:buChar char="•"/>
            </a:pPr>
            <a:r>
              <a:rPr lang="en-US" baseline="0" dirty="0"/>
              <a:t>What are the key messages you want to convey about your brand, products, and services?</a:t>
            </a:r>
          </a:p>
          <a:p>
            <a:pPr marL="173267" indent="-173267">
              <a:buFont typeface="Arial" panose="020B0604020202020204" pitchFamily="34" charset="0"/>
              <a:buChar char="•"/>
            </a:pPr>
            <a:r>
              <a:rPr lang="en-US" baseline="0" dirty="0"/>
              <a:t>You should consistently and repeatedly try to get your messages out to each of your target audiences using a mix of channels that are most likely to reach them.</a:t>
            </a:r>
          </a:p>
          <a:p>
            <a:pPr marL="173267" indent="-173267">
              <a:buFont typeface="Arial" panose="020B0604020202020204" pitchFamily="34" charset="0"/>
              <a:buChar char="•"/>
            </a:pPr>
            <a:r>
              <a:rPr lang="en-US" baseline="0" dirty="0"/>
              <a:t>The fundamentals--a great product, a strong brand, and wonderful customer service—should be the foundation of your marketing strategy. Social media is the icing on the cake.</a:t>
            </a:r>
          </a:p>
          <a:p>
            <a:pPr marL="173267" indent="-173267">
              <a:buFont typeface="Arial" panose="020B0604020202020204" pitchFamily="34" charset="0"/>
              <a:buChar char="•"/>
            </a:pPr>
            <a:r>
              <a:rPr lang="en-US" baseline="0" dirty="0"/>
              <a:t>Create content that can be used on more than one channel: website/blog, social media, text messages, emails, and traditional ads and PR.</a:t>
            </a:r>
          </a:p>
          <a:p>
            <a:pPr marL="173267" indent="-173267">
              <a:buFont typeface="Arial" panose="020B0604020202020204" pitchFamily="34" charset="0"/>
              <a:buChar char="•"/>
            </a:pPr>
            <a:r>
              <a:rPr lang="en-US" baseline="0" dirty="0"/>
              <a:t>Use as much video, photos, and images as you can.</a:t>
            </a:r>
          </a:p>
          <a:p>
            <a:pPr marL="173267" indent="-173267">
              <a:buFont typeface="Arial" panose="020B0604020202020204" pitchFamily="34" charset="0"/>
              <a:buChar char="•"/>
            </a:pPr>
            <a:r>
              <a:rPr lang="en-US" baseline="0" dirty="0"/>
              <a:t>Websites are important because you control them. You can store all your content on your site and link to it from other channels.</a:t>
            </a:r>
          </a:p>
          <a:p>
            <a:pPr marL="173267" indent="-173267">
              <a:buFont typeface="Arial" panose="020B0604020202020204" pitchFamily="34" charset="0"/>
              <a:buChar char="•"/>
            </a:pPr>
            <a:r>
              <a:rPr lang="en-US" baseline="0" dirty="0"/>
              <a:t>Search Engine Optimization helps people find your business, products, and services. </a:t>
            </a:r>
          </a:p>
          <a:p>
            <a:pPr marL="173267" indent="-173267">
              <a:buFont typeface="Arial" panose="020B0604020202020204" pitchFamily="34" charset="0"/>
              <a:buChar char="•"/>
            </a:pPr>
            <a:r>
              <a:rPr lang="en-US" baseline="0" dirty="0"/>
              <a:t>Text messages are a great way to reach customers for direct marketing.</a:t>
            </a:r>
          </a:p>
          <a:p>
            <a:pPr marL="173267" indent="-173267">
              <a:buFont typeface="Arial" panose="020B0604020202020204" pitchFamily="34" charset="0"/>
              <a:buChar char="•"/>
            </a:pPr>
            <a:r>
              <a:rPr lang="en-US" baseline="0" dirty="0"/>
              <a:t>Email marketing is still one of the best ways to reach people.</a:t>
            </a:r>
          </a:p>
          <a:p>
            <a:pPr marL="173267" indent="-173267">
              <a:buFont typeface="Arial" panose="020B0604020202020204" pitchFamily="34" charset="0"/>
              <a:buChar char="•"/>
            </a:pPr>
            <a:r>
              <a:rPr lang="en-US" baseline="0" dirty="0"/>
              <a:t>Social media can be great at building customer loyalty, but is harder to use to increase sales.</a:t>
            </a:r>
          </a:p>
          <a:p>
            <a:pPr marL="173267" indent="-173267">
              <a:buFont typeface="Arial" panose="020B0604020202020204" pitchFamily="34" charset="0"/>
              <a:buChar char="•"/>
            </a:pPr>
            <a:r>
              <a:rPr lang="en-US" dirty="0"/>
              <a:t>Many</a:t>
            </a:r>
            <a:r>
              <a:rPr lang="en-US" baseline="0" dirty="0"/>
              <a:t> businesses use social media because everybody else is using it, not because it’s effective.</a:t>
            </a:r>
          </a:p>
          <a:p>
            <a:pPr marL="173267" indent="-173267">
              <a:buFont typeface="Arial" panose="020B0604020202020204" pitchFamily="34" charset="0"/>
              <a:buChar char="•"/>
            </a:pPr>
            <a:r>
              <a:rPr lang="en-US" dirty="0"/>
              <a:t>Social media posts don’t directly increase your search ranking, but it</a:t>
            </a:r>
            <a:r>
              <a:rPr lang="en-US" baseline="0" dirty="0"/>
              <a:t> helps create links and traffic to your site.</a:t>
            </a:r>
          </a:p>
          <a:p>
            <a:pPr marL="173267" indent="-173267" defTabSz="924093">
              <a:buFont typeface="Arial" panose="020B0604020202020204" pitchFamily="34" charset="0"/>
              <a:buChar char="•"/>
              <a:defRPr/>
            </a:pPr>
            <a:r>
              <a:rPr lang="en-US" dirty="0"/>
              <a:t>Most social media users are active on more than one site.</a:t>
            </a:r>
          </a:p>
          <a:p>
            <a:pPr marL="173267" indent="-173267">
              <a:buFont typeface="Arial" panose="020B0604020202020204" pitchFamily="34" charset="0"/>
              <a:buChar char="•"/>
            </a:pPr>
            <a:r>
              <a:rPr lang="en-US" dirty="0"/>
              <a:t>You don’t have to be on every social media channel, but it’s useful to be on more than one. </a:t>
            </a:r>
          </a:p>
        </p:txBody>
      </p:sp>
      <p:sp>
        <p:nvSpPr>
          <p:cNvPr id="4" name="Slide Number Placeholder 3"/>
          <p:cNvSpPr>
            <a:spLocks noGrp="1"/>
          </p:cNvSpPr>
          <p:nvPr>
            <p:ph type="sldNum" sz="quarter" idx="10"/>
          </p:nvPr>
        </p:nvSpPr>
        <p:spPr/>
        <p:txBody>
          <a:bodyPr/>
          <a:lstStyle/>
          <a:p>
            <a:fld id="{83C69CE3-74BA-4FDF-A92B-E2B18FE600EB}" type="slidenum">
              <a:rPr lang="en-US" smtClean="0"/>
              <a:pPr/>
              <a:t>26</a:t>
            </a:fld>
            <a:endParaRPr lang="en-US"/>
          </a:p>
        </p:txBody>
      </p:sp>
    </p:spTree>
    <p:extLst>
      <p:ext uri="{BB962C8B-B14F-4D97-AF65-F5344CB8AC3E}">
        <p14:creationId xmlns:p14="http://schemas.microsoft.com/office/powerpoint/2010/main" val="363082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a:t>Info in the chart refers to US Adults aged 18 and over</a:t>
            </a:r>
          </a:p>
          <a:p>
            <a:pPr marL="173267" indent="-173267">
              <a:buFont typeface="Arial" panose="020B0604020202020204" pitchFamily="34" charset="0"/>
              <a:buChar char="•"/>
            </a:pPr>
            <a:r>
              <a:rPr lang="en-US" dirty="0"/>
              <a:t>% Who Use: percentage of US adults who report using this channel</a:t>
            </a:r>
          </a:p>
          <a:p>
            <a:pPr marL="173267" indent="-173267">
              <a:buFont typeface="Arial" panose="020B0604020202020204" pitchFamily="34" charset="0"/>
              <a:buChar char="•"/>
            </a:pPr>
            <a:r>
              <a:rPr lang="en-US" dirty="0"/>
              <a:t>How Often: percentage of US adults who report using this channel daily</a:t>
            </a:r>
          </a:p>
          <a:p>
            <a:pPr marL="173267" indent="-173267">
              <a:buFont typeface="Arial" panose="020B0604020202020204" pitchFamily="34" charset="0"/>
              <a:buChar char="•"/>
            </a:pPr>
            <a:r>
              <a:rPr lang="en-US" dirty="0"/>
              <a:t>Usage by Age Group: Generalizations based on reported usage by each age group</a:t>
            </a:r>
          </a:p>
          <a:p>
            <a:pPr marL="173267" indent="-173267">
              <a:buFont typeface="Arial" panose="020B0604020202020204" pitchFamily="34" charset="0"/>
              <a:buChar char="•"/>
            </a:pPr>
            <a:r>
              <a:rPr lang="en-US" dirty="0"/>
              <a:t>Usage by Sex: Generalizations based on reported usage by each sex</a:t>
            </a:r>
          </a:p>
          <a:p>
            <a:pPr marL="173267" indent="-173267">
              <a:buFont typeface="Arial" panose="020B0604020202020204" pitchFamily="34" charset="0"/>
              <a:buChar char="•"/>
            </a:pPr>
            <a:r>
              <a:rPr lang="en-US" dirty="0"/>
              <a:t>Usage by College Grads: Percentage of usage reported by college graduates</a:t>
            </a:r>
          </a:p>
          <a:p>
            <a:pPr marL="173267" indent="-173267">
              <a:buFont typeface="Arial" panose="020B0604020202020204" pitchFamily="34" charset="0"/>
              <a:buChar char="•"/>
            </a:pPr>
            <a:r>
              <a:rPr lang="en-US" dirty="0"/>
              <a:t>Usage by Hi $: Percentage of usage reported by those earning $75,000+ annually</a:t>
            </a:r>
            <a:endParaRPr lang="en-US" b="1" dirty="0"/>
          </a:p>
          <a:p>
            <a:endParaRPr lang="en-US" b="1" dirty="0"/>
          </a:p>
          <a:p>
            <a:endParaRPr lang="en-US" b="1" dirty="0"/>
          </a:p>
          <a:p>
            <a:r>
              <a:rPr lang="en-US" b="1" dirty="0"/>
              <a:t>General facts about social media usage</a:t>
            </a:r>
          </a:p>
          <a:p>
            <a:pPr marL="173267" indent="-173267" defTabSz="924093">
              <a:buFont typeface="Arial" panose="020B0604020202020204" pitchFamily="34" charset="0"/>
              <a:buChar char="•"/>
              <a:defRPr/>
            </a:pPr>
            <a:r>
              <a:rPr lang="en-US" dirty="0"/>
              <a:t>African American adults spend more time on social media than any other ethnic group.</a:t>
            </a:r>
          </a:p>
          <a:p>
            <a:pPr marL="173267" indent="-173267">
              <a:buFont typeface="Arial" panose="020B0604020202020204" pitchFamily="34" charset="0"/>
              <a:buChar char="•"/>
            </a:pPr>
            <a:r>
              <a:rPr lang="en-US" dirty="0"/>
              <a:t>Social media is much more heavily used by people under 50 years of age than people who are 50 and older.</a:t>
            </a:r>
          </a:p>
          <a:p>
            <a:pPr marL="173267" indent="-173267">
              <a:buFont typeface="Arial" panose="020B0604020202020204" pitchFamily="34" charset="0"/>
              <a:buChar char="•"/>
            </a:pPr>
            <a:r>
              <a:rPr lang="en-US" dirty="0"/>
              <a:t>Generation X (ages 35-49) spends the most time (almost 7 hours/week) on social media vs. Millennials, who spend just over 6 hours per week.</a:t>
            </a:r>
          </a:p>
          <a:p>
            <a:pPr marL="173267" indent="-173267" defTabSz="924093">
              <a:buFont typeface="Arial" panose="020B0604020202020204" pitchFamily="34" charset="0"/>
              <a:buChar char="•"/>
              <a:defRPr/>
            </a:pPr>
            <a:r>
              <a:rPr lang="en-US" dirty="0"/>
              <a:t>Women use Pinterest and Instagram more than men do; men use LinkedIn a little more than women; and men and women use Twitter equally.</a:t>
            </a:r>
          </a:p>
          <a:p>
            <a:endParaRPr lang="en-US" dirty="0"/>
          </a:p>
          <a:p>
            <a:endParaRPr lang="en-US" b="1" dirty="0"/>
          </a:p>
          <a:p>
            <a:r>
              <a:rPr lang="en-US" b="1" dirty="0"/>
              <a:t>Data from Pew Social Media Update 2016:</a:t>
            </a:r>
          </a:p>
          <a:p>
            <a:endParaRPr lang="en-US" b="1" dirty="0"/>
          </a:p>
          <a:p>
            <a:r>
              <a:rPr lang="en-US" b="1" dirty="0"/>
              <a:t>Facebook – 79% of US Internet Users over 18</a:t>
            </a:r>
            <a:endParaRPr lang="en-US" dirty="0"/>
          </a:p>
          <a:p>
            <a:pPr marL="173267" indent="-173267">
              <a:buFont typeface="Arial" panose="020B0604020202020204" pitchFamily="34" charset="0"/>
              <a:buChar char="•"/>
            </a:pPr>
            <a:r>
              <a:rPr lang="en-US" dirty="0"/>
              <a:t>Still used the most by younger people (under 50) than over 50.</a:t>
            </a:r>
          </a:p>
          <a:p>
            <a:pPr marL="173267" indent="-173267">
              <a:buFont typeface="Arial" panose="020B0604020202020204" pitchFamily="34" charset="0"/>
              <a:buChar char="•"/>
            </a:pPr>
            <a:r>
              <a:rPr lang="en-US" dirty="0"/>
              <a:t>Older adults are rapidly adopting it</a:t>
            </a:r>
          </a:p>
          <a:p>
            <a:pPr marL="173267" indent="-173267">
              <a:buFont typeface="Arial" panose="020B0604020202020204" pitchFamily="34" charset="0"/>
              <a:buChar char="•"/>
            </a:pPr>
            <a:r>
              <a:rPr lang="en-US" dirty="0"/>
              <a:t>More women than men (83% of women, 75% of men)</a:t>
            </a:r>
          </a:p>
          <a:p>
            <a:pPr marL="173267" indent="-173267">
              <a:buFont typeface="Arial" panose="020B0604020202020204" pitchFamily="34" charset="0"/>
              <a:buChar char="•"/>
            </a:pPr>
            <a:r>
              <a:rPr lang="en-US" dirty="0"/>
              <a:t>More lower income (84% of Americans earning less than $30k/year use Facebook, compared to 77% of $75k+)</a:t>
            </a:r>
          </a:p>
          <a:p>
            <a:endParaRPr lang="en-US" b="1" dirty="0"/>
          </a:p>
          <a:p>
            <a:r>
              <a:rPr lang="en-US" b="1" dirty="0"/>
              <a:t>Instagram – 24% of US Internet Users over 18</a:t>
            </a:r>
            <a:endParaRPr lang="en-US" dirty="0"/>
          </a:p>
          <a:p>
            <a:pPr marL="173267" indent="-173267">
              <a:buFont typeface="Arial" panose="020B0604020202020204" pitchFamily="34" charset="0"/>
              <a:buChar char="•"/>
            </a:pPr>
            <a:r>
              <a:rPr lang="en-US" dirty="0"/>
              <a:t>Although older users are increasing, Instagram users skew young:</a:t>
            </a:r>
          </a:p>
          <a:p>
            <a:pPr marL="635314" lvl="1" indent="-173267">
              <a:buFont typeface="Arial" panose="020B0604020202020204" pitchFamily="34" charset="0"/>
              <a:buChar char="•"/>
            </a:pPr>
            <a:r>
              <a:rPr lang="en-US" dirty="0"/>
              <a:t>59% of 18-29 years olds, 33% of 30-49, 18% of 50-64, and only 8% of 65+</a:t>
            </a:r>
          </a:p>
          <a:p>
            <a:pPr marL="173267" indent="-173267">
              <a:buFont typeface="Arial" panose="020B0604020202020204" pitchFamily="34" charset="0"/>
              <a:buChar char="•"/>
            </a:pPr>
            <a:r>
              <a:rPr lang="en-US" dirty="0"/>
              <a:t>More women than men (38% of women, 26% of men)</a:t>
            </a:r>
          </a:p>
          <a:p>
            <a:pPr marL="173267" indent="-173267">
              <a:buFont typeface="Arial" panose="020B0604020202020204" pitchFamily="34" charset="0"/>
              <a:buChar char="•"/>
            </a:pPr>
            <a:r>
              <a:rPr lang="en-US" dirty="0"/>
              <a:t>39% of Urban residents use it, compared to 31% of rural residents.</a:t>
            </a:r>
          </a:p>
          <a:p>
            <a:pPr marL="173267" indent="-173267">
              <a:buFont typeface="Arial" panose="020B0604020202020204" pitchFamily="34" charset="0"/>
              <a:buChar char="•"/>
            </a:pPr>
            <a:r>
              <a:rPr lang="en-US" dirty="0"/>
              <a:t>Higher percent of lower income people use it than upper income (38% of Americans earning less than $30k/year use it, compared to 31% of $75k+), but this could be because so many users are young.</a:t>
            </a:r>
          </a:p>
          <a:p>
            <a:pPr lvl="0"/>
            <a:endParaRPr lang="en-US" b="1" dirty="0"/>
          </a:p>
          <a:p>
            <a:pPr lvl="0"/>
            <a:r>
              <a:rPr lang="en-US" b="1" dirty="0"/>
              <a:t>Pinterest – 31% of US Internet Users over 18</a:t>
            </a:r>
            <a:endParaRPr lang="en-US" dirty="0"/>
          </a:p>
          <a:p>
            <a:pPr marL="173267" indent="-173267">
              <a:buFont typeface="Arial" panose="020B0604020202020204" pitchFamily="34" charset="0"/>
              <a:buChar char="•"/>
            </a:pPr>
            <a:r>
              <a:rPr lang="en-US" dirty="0"/>
              <a:t>Skews female (45% of women use it, compared to 17% of men)</a:t>
            </a:r>
          </a:p>
          <a:p>
            <a:pPr marL="173267" indent="-173267">
              <a:buFont typeface="Arial" panose="020B0604020202020204" pitchFamily="34" charset="0"/>
              <a:buChar char="•"/>
            </a:pPr>
            <a:r>
              <a:rPr lang="en-US" dirty="0"/>
              <a:t>Skews a little young, but fairly popular until age 65+</a:t>
            </a:r>
          </a:p>
          <a:p>
            <a:pPr marL="173267" indent="-173267">
              <a:buFont typeface="Arial" panose="020B0604020202020204" pitchFamily="34" charset="0"/>
              <a:buChar char="•"/>
            </a:pPr>
            <a:r>
              <a:rPr lang="en-US" dirty="0"/>
              <a:t>Income level of users are fairly even.</a:t>
            </a:r>
          </a:p>
          <a:p>
            <a:pPr marL="173267" indent="-173267">
              <a:buFont typeface="Arial" panose="020B0604020202020204" pitchFamily="34" charset="0"/>
              <a:buChar char="•"/>
            </a:pPr>
            <a:r>
              <a:rPr lang="en-US" dirty="0"/>
              <a:t>Skews Suburban (34% of Suburban residents use it, compared to 30% of urban and 25% of rural residents.)</a:t>
            </a:r>
          </a:p>
          <a:p>
            <a:pPr marL="173267" indent="-173267">
              <a:buFont typeface="Arial" panose="020B0604020202020204" pitchFamily="34" charset="0"/>
              <a:buChar char="•"/>
            </a:pPr>
            <a:r>
              <a:rPr lang="en-US" dirty="0"/>
              <a:t>Skews college educated </a:t>
            </a:r>
          </a:p>
          <a:p>
            <a:endParaRPr lang="en-US" dirty="0"/>
          </a:p>
          <a:p>
            <a:r>
              <a:rPr lang="en-US" b="1" dirty="0"/>
              <a:t>LinkedIn – 29% of US Internet Users over 18</a:t>
            </a:r>
            <a:endParaRPr lang="en-US" dirty="0"/>
          </a:p>
          <a:p>
            <a:pPr marL="173267" indent="-173267">
              <a:buFont typeface="Arial" panose="020B0604020202020204" pitchFamily="34" charset="0"/>
              <a:buChar char="•"/>
            </a:pPr>
            <a:r>
              <a:rPr lang="en-US" dirty="0"/>
              <a:t>Skews slightly male (28% of men use it, compared to 23% of women)</a:t>
            </a:r>
          </a:p>
          <a:p>
            <a:pPr marL="173267" indent="-173267">
              <a:buFont typeface="Arial" panose="020B0604020202020204" pitchFamily="34" charset="0"/>
              <a:buChar char="•"/>
            </a:pPr>
            <a:r>
              <a:rPr lang="en-US" dirty="0"/>
              <a:t>Used by all ages</a:t>
            </a:r>
          </a:p>
          <a:p>
            <a:pPr marL="173267" indent="-173267">
              <a:buFont typeface="Arial" panose="020B0604020202020204" pitchFamily="34" charset="0"/>
              <a:buChar char="•"/>
            </a:pPr>
            <a:r>
              <a:rPr lang="en-US" dirty="0"/>
              <a:t>Heavily skews college educated (49%) vs High school or less (9%)</a:t>
            </a:r>
          </a:p>
          <a:p>
            <a:pPr marL="173267" indent="-173267">
              <a:buFont typeface="Arial" panose="020B0604020202020204" pitchFamily="34" charset="0"/>
              <a:buChar char="•"/>
            </a:pPr>
            <a:r>
              <a:rPr lang="en-US" dirty="0"/>
              <a:t>Skews upper income (45% of $75k+ use it, compared to 21% of Americans earning less than $30k)</a:t>
            </a:r>
          </a:p>
          <a:p>
            <a:pPr marL="173267" indent="-173267">
              <a:buFont typeface="Arial" panose="020B0604020202020204" pitchFamily="34" charset="0"/>
              <a:buChar char="•"/>
            </a:pPr>
            <a:r>
              <a:rPr lang="en-US" dirty="0"/>
              <a:t>Skews Urban and Suburban over rural</a:t>
            </a:r>
          </a:p>
          <a:p>
            <a:pPr marL="173267" indent="-173267">
              <a:buFont typeface="Arial" panose="020B0604020202020204" pitchFamily="34" charset="0"/>
              <a:buChar char="•"/>
            </a:pPr>
            <a:endParaRPr lang="en-US" dirty="0"/>
          </a:p>
          <a:p>
            <a:r>
              <a:rPr lang="en-US" dirty="0"/>
              <a:t> </a:t>
            </a:r>
            <a:r>
              <a:rPr lang="en-US" b="1" dirty="0"/>
              <a:t>Twitter – 24% of US Internet Users over 18</a:t>
            </a:r>
            <a:endParaRPr lang="en-US" dirty="0"/>
          </a:p>
          <a:p>
            <a:pPr marL="173267" indent="-173267">
              <a:buFont typeface="Arial" panose="020B0604020202020204" pitchFamily="34" charset="0"/>
              <a:buChar char="•"/>
            </a:pPr>
            <a:r>
              <a:rPr lang="en-US" dirty="0"/>
              <a:t>Skews young. (Although not as youth-dominated as Instagram,  36% of 18-29 years olds use Twitter, compared to 22% of 30-49, 18% of 50-64, and only 6% of 65+ use Twitter)</a:t>
            </a:r>
          </a:p>
          <a:p>
            <a:pPr marL="173267" indent="-173267">
              <a:buFont typeface="Arial" panose="020B0604020202020204" pitchFamily="34" charset="0"/>
              <a:buChar char="•"/>
            </a:pPr>
            <a:r>
              <a:rPr lang="en-US" dirty="0"/>
              <a:t>Men and women use about evenly</a:t>
            </a:r>
          </a:p>
          <a:p>
            <a:pPr marL="173267" indent="-173267">
              <a:buFont typeface="Arial" panose="020B0604020202020204" pitchFamily="34" charset="0"/>
              <a:buChar char="•"/>
            </a:pPr>
            <a:r>
              <a:rPr lang="en-US" dirty="0"/>
              <a:t>Skews Urban (39% of Urban residents use it, compared to 31% of rural residents.)</a:t>
            </a:r>
          </a:p>
          <a:p>
            <a:pPr marL="173267" indent="-173267">
              <a:buFont typeface="Arial" panose="020B0604020202020204" pitchFamily="34" charset="0"/>
              <a:buChar char="•"/>
            </a:pPr>
            <a:r>
              <a:rPr lang="en-US" dirty="0"/>
              <a:t>Skews college educated (29%) vs High school or less (20%)</a:t>
            </a:r>
          </a:p>
          <a:p>
            <a:pPr marL="173267" indent="-173267">
              <a:buFont typeface="Arial" panose="020B0604020202020204" pitchFamily="34" charset="0"/>
              <a:buChar char="•"/>
            </a:pPr>
            <a:r>
              <a:rPr lang="en-US" dirty="0"/>
              <a:t>Skews upper income (30% of $75k+ use it, compared to 23% of Americans earning less than $30k)</a:t>
            </a:r>
          </a:p>
          <a:p>
            <a:pPr lvl="0"/>
            <a:endParaRPr lang="en-US" dirty="0"/>
          </a:p>
          <a:p>
            <a:r>
              <a:rPr lang="en-US" b="1" dirty="0"/>
              <a:t>Sources</a:t>
            </a:r>
          </a:p>
          <a:p>
            <a:r>
              <a:rPr lang="en-US" dirty="0"/>
              <a:t>http://www.pewinternet.org/2016/11/11/social-media-update-2016/</a:t>
            </a:r>
          </a:p>
          <a:p>
            <a:r>
              <a:rPr lang="en-US" dirty="0"/>
              <a:t>http://www.pewinternet.org/fact-sheet/social-media/ (January 12, 2017)</a:t>
            </a:r>
          </a:p>
          <a:p>
            <a:r>
              <a:rPr lang="en-US" dirty="0"/>
              <a:t>http://www.nielsen.com/us/en/insights/reports/2017/2016-nielsen-social-media-report.html</a:t>
            </a:r>
          </a:p>
          <a:p>
            <a:r>
              <a:rPr lang="en-US" dirty="0"/>
              <a:t>https://www.omnicoreagency.com/pinterest-statistics/</a:t>
            </a:r>
          </a:p>
          <a:p>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27</a:t>
            </a:fld>
            <a:endParaRPr lang="en-US"/>
          </a:p>
        </p:txBody>
      </p:sp>
    </p:spTree>
    <p:extLst>
      <p:ext uri="{BB962C8B-B14F-4D97-AF65-F5344CB8AC3E}">
        <p14:creationId xmlns:p14="http://schemas.microsoft.com/office/powerpoint/2010/main" val="392665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69CE3-74BA-4FDF-A92B-E2B18FE600EB}" type="slidenum">
              <a:rPr lang="en-US" smtClean="0"/>
              <a:pPr/>
              <a:t>3</a:t>
            </a:fld>
            <a:endParaRPr lang="en-US"/>
          </a:p>
        </p:txBody>
      </p:sp>
    </p:spTree>
    <p:extLst>
      <p:ext uri="{BB962C8B-B14F-4D97-AF65-F5344CB8AC3E}">
        <p14:creationId xmlns:p14="http://schemas.microsoft.com/office/powerpoint/2010/main" val="139977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93">
              <a:defRPr/>
            </a:pPr>
            <a:r>
              <a:rPr lang="en-US" sz="1400" dirty="0"/>
              <a:t>In</a:t>
            </a:r>
            <a:r>
              <a:rPr lang="en-US" sz="1400" baseline="0" dirty="0"/>
              <a:t> a mature market, the overall </a:t>
            </a:r>
            <a:r>
              <a:rPr lang="en-US" sz="1400" dirty="0"/>
              <a:t>market may still be growing, but </a:t>
            </a:r>
            <a:r>
              <a:rPr lang="en-US" sz="1400" baseline="0" dirty="0"/>
              <a:t>your growth may be compromised as </a:t>
            </a:r>
            <a:r>
              <a:rPr lang="en-US" sz="1400" dirty="0"/>
              <a:t>increasing competition absorbs the growth in demand.</a:t>
            </a:r>
          </a:p>
          <a:p>
            <a:pPr defTabSz="924093">
              <a:defRPr/>
            </a:pPr>
            <a:r>
              <a:rPr lang="en-US" sz="1400" dirty="0"/>
              <a:t/>
            </a:r>
            <a:br>
              <a:rPr lang="en-US" sz="1400" dirty="0"/>
            </a:br>
            <a:r>
              <a:rPr lang="en-US" sz="1400" dirty="0"/>
              <a:t>Characteristics</a:t>
            </a:r>
            <a:r>
              <a:rPr lang="en-US" sz="1400" baseline="0" dirty="0"/>
              <a:t> of a Maturing Market</a:t>
            </a:r>
            <a:endParaRPr lang="en-US" sz="1400" dirty="0"/>
          </a:p>
          <a:p>
            <a:pPr marL="173267" indent="-173267">
              <a:buFont typeface="Arial" panose="020B0604020202020204" pitchFamily="34" charset="0"/>
              <a:buChar char="•"/>
            </a:pPr>
            <a:r>
              <a:rPr lang="en-US" sz="1400" dirty="0"/>
              <a:t>Rate of growth slows </a:t>
            </a:r>
          </a:p>
          <a:p>
            <a:pPr marL="173267" indent="-173267">
              <a:buFont typeface="Arial" panose="020B0604020202020204" pitchFamily="34" charset="0"/>
              <a:buChar char="•"/>
            </a:pPr>
            <a:r>
              <a:rPr lang="en-US" sz="1400" dirty="0"/>
              <a:t>Rate of competition increases</a:t>
            </a:r>
          </a:p>
          <a:p>
            <a:pPr marL="173267" indent="-173267">
              <a:buFont typeface="Arial" panose="020B0604020202020204" pitchFamily="34" charset="0"/>
              <a:buChar char="•"/>
            </a:pPr>
            <a:r>
              <a:rPr lang="en-US" sz="1400" dirty="0"/>
              <a:t>Level of quality, professionalism, big brands and innovators jumping in all go up</a:t>
            </a:r>
          </a:p>
          <a:p>
            <a:pPr marL="173267" indent="-173267">
              <a:buFont typeface="Arial" panose="020B0604020202020204" pitchFamily="34" charset="0"/>
              <a:buChar char="•"/>
            </a:pPr>
            <a:r>
              <a:rPr lang="en-US" sz="1400" dirty="0"/>
              <a:t>Price wars begin, premiums decrease</a:t>
            </a:r>
          </a:p>
          <a:p>
            <a:pPr marL="173267" indent="-173267">
              <a:buFont typeface="Arial" panose="020B0604020202020204" pitchFamily="34" charset="0"/>
              <a:buChar char="•"/>
            </a:pPr>
            <a:r>
              <a:rPr lang="en-US" sz="1400" dirty="0"/>
              <a:t>Maintaining market share and customers requires increasing effort</a:t>
            </a:r>
          </a:p>
          <a:p>
            <a:pPr defTabSz="924093">
              <a:defRPr/>
            </a:pPr>
            <a:endParaRPr lang="en-US" dirty="0"/>
          </a:p>
          <a:p>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4</a:t>
            </a:fld>
            <a:endParaRPr lang="en-US"/>
          </a:p>
        </p:txBody>
      </p:sp>
    </p:spTree>
    <p:extLst>
      <p:ext uri="{BB962C8B-B14F-4D97-AF65-F5344CB8AC3E}">
        <p14:creationId xmlns:p14="http://schemas.microsoft.com/office/powerpoint/2010/main" val="89597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16062"/>
            <a:r>
              <a:rPr lang="en-US" sz="1400" dirty="0">
                <a:solidFill>
                  <a:srgbClr val="000000"/>
                </a:solidFill>
                <a:latin typeface="+mn-lt"/>
              </a:rPr>
              <a:t>When a product life cycle gets</a:t>
            </a:r>
            <a:r>
              <a:rPr lang="en-US" sz="1400" baseline="0" dirty="0">
                <a:solidFill>
                  <a:srgbClr val="000000"/>
                </a:solidFill>
                <a:latin typeface="+mn-lt"/>
              </a:rPr>
              <a:t> to a </a:t>
            </a:r>
            <a:r>
              <a:rPr lang="en-US" sz="1400" dirty="0">
                <a:solidFill>
                  <a:srgbClr val="000000"/>
                </a:solidFill>
                <a:latin typeface="+mn-lt"/>
              </a:rPr>
              <a:t>Maturing Market</a:t>
            </a:r>
            <a:r>
              <a:rPr lang="en-US" sz="1400" baseline="0" dirty="0">
                <a:solidFill>
                  <a:srgbClr val="000000"/>
                </a:solidFill>
                <a:latin typeface="+mn-lt"/>
              </a:rPr>
              <a:t> stage, it can make or break you. </a:t>
            </a:r>
            <a:r>
              <a:rPr lang="en-US" sz="1400" dirty="0">
                <a:latin typeface="+mn-lt"/>
              </a:rPr>
              <a:t>Marketing is particularly critical at this time,</a:t>
            </a:r>
            <a:r>
              <a:rPr lang="en-US" sz="1400" baseline="0" dirty="0">
                <a:latin typeface="+mn-lt"/>
              </a:rPr>
              <a:t> </a:t>
            </a:r>
            <a:r>
              <a:rPr lang="en-US" sz="1400" dirty="0">
                <a:latin typeface="+mn-lt"/>
              </a:rPr>
              <a:t>because of the increased competition. </a:t>
            </a:r>
          </a:p>
          <a:p>
            <a:pPr indent="-616062" defTabSz="924093">
              <a:defRPr/>
            </a:pPr>
            <a:endParaRPr lang="en-US" sz="1400" dirty="0">
              <a:latin typeface="+mn-lt"/>
            </a:endParaRPr>
          </a:p>
          <a:p>
            <a:pPr indent="-616062"/>
            <a:r>
              <a:rPr lang="en-US" sz="1400" dirty="0">
                <a:solidFill>
                  <a:srgbClr val="000000"/>
                </a:solidFill>
                <a:latin typeface="+mn-lt"/>
              </a:rPr>
              <a:t>The companies that will survive in a mature market must:</a:t>
            </a:r>
          </a:p>
          <a:p>
            <a:pPr marL="616062" indent="-616062">
              <a:buFontTx/>
              <a:buAutoNum type="arabicPeriod"/>
            </a:pPr>
            <a:r>
              <a:rPr lang="en-US" sz="1400" dirty="0">
                <a:solidFill>
                  <a:srgbClr val="000000"/>
                </a:solidFill>
                <a:latin typeface="+mn-lt"/>
              </a:rPr>
              <a:t>Understand their customers</a:t>
            </a:r>
          </a:p>
          <a:p>
            <a:pPr marL="616062" indent="-616062">
              <a:buFontTx/>
              <a:buAutoNum type="arabicPeriod"/>
            </a:pPr>
            <a:r>
              <a:rPr lang="en-US" sz="1400" dirty="0">
                <a:solidFill>
                  <a:srgbClr val="000000"/>
                </a:solidFill>
                <a:latin typeface="+mn-lt"/>
              </a:rPr>
              <a:t>Use market segmentation</a:t>
            </a:r>
          </a:p>
          <a:p>
            <a:pPr marL="616062" indent="-616062" defTabSz="924093">
              <a:buFontTx/>
              <a:buAutoNum type="arabicPeriod"/>
              <a:defRPr/>
            </a:pPr>
            <a:r>
              <a:rPr lang="en-US" sz="1400" dirty="0">
                <a:solidFill>
                  <a:srgbClr val="000000"/>
                </a:solidFill>
                <a:latin typeface="+mn-lt"/>
              </a:rPr>
              <a:t>Be</a:t>
            </a:r>
            <a:r>
              <a:rPr lang="en-US" sz="1400" baseline="0" dirty="0">
                <a:solidFill>
                  <a:srgbClr val="000000"/>
                </a:solidFill>
                <a:latin typeface="+mn-lt"/>
              </a:rPr>
              <a:t> able to innovate if necessary: new products, services, distribution channels</a:t>
            </a:r>
            <a:endParaRPr lang="en-US" sz="1400" dirty="0">
              <a:solidFill>
                <a:srgbClr val="000000"/>
              </a:solidFill>
              <a:latin typeface="+mn-lt"/>
            </a:endParaRPr>
          </a:p>
          <a:p>
            <a:pPr marL="616062" indent="-616062">
              <a:buFontTx/>
              <a:buAutoNum type="arabicPeriod"/>
            </a:pPr>
            <a:r>
              <a:rPr lang="en-US" sz="1400" baseline="0" dirty="0">
                <a:solidFill>
                  <a:srgbClr val="000000"/>
                </a:solidFill>
                <a:latin typeface="+mn-lt"/>
              </a:rPr>
              <a:t>Have a strong brand</a:t>
            </a:r>
          </a:p>
          <a:p>
            <a:pPr marL="616062" indent="-616062">
              <a:buFontTx/>
              <a:buAutoNum type="arabicPeriod"/>
            </a:pPr>
            <a:r>
              <a:rPr lang="en-US" sz="1400" dirty="0">
                <a:solidFill>
                  <a:srgbClr val="000000"/>
                </a:solidFill>
                <a:latin typeface="+mn-lt"/>
              </a:rPr>
              <a:t>Be able</a:t>
            </a:r>
            <a:r>
              <a:rPr lang="en-US" sz="1400" baseline="0" dirty="0">
                <a:solidFill>
                  <a:srgbClr val="000000"/>
                </a:solidFill>
                <a:latin typeface="+mn-lt"/>
              </a:rPr>
              <a:t> to withstand price pressure</a:t>
            </a:r>
          </a:p>
          <a:p>
            <a:pPr marL="616062" indent="-616062" defTabSz="924093">
              <a:buFontTx/>
              <a:buAutoNum type="arabicPeriod"/>
              <a:defRPr/>
            </a:pPr>
            <a:r>
              <a:rPr lang="en-US" sz="1400" dirty="0">
                <a:solidFill>
                  <a:srgbClr val="000000"/>
                </a:solidFill>
                <a:latin typeface="+mn-lt"/>
              </a:rPr>
              <a:t>Provide a great customer experience </a:t>
            </a:r>
            <a:endParaRPr lang="en-US" sz="1400" baseline="0" dirty="0">
              <a:solidFill>
                <a:srgbClr val="000000"/>
              </a:solidFill>
              <a:latin typeface="+mn-lt"/>
            </a:endParaRPr>
          </a:p>
          <a:p>
            <a:pPr marL="616062" indent="-616062">
              <a:buFontTx/>
              <a:buAutoNum type="arabicPeriod"/>
            </a:pPr>
            <a:r>
              <a:rPr lang="en-US" sz="1400" dirty="0">
                <a:solidFill>
                  <a:srgbClr val="000000"/>
                </a:solidFill>
                <a:latin typeface="+mn-lt"/>
              </a:rPr>
              <a:t>Focus</a:t>
            </a:r>
            <a:r>
              <a:rPr lang="en-US" sz="1400" baseline="0" dirty="0">
                <a:solidFill>
                  <a:srgbClr val="000000"/>
                </a:solidFill>
                <a:latin typeface="+mn-lt"/>
              </a:rPr>
              <a:t> on increasing communication and visibility</a:t>
            </a:r>
            <a:endParaRPr lang="en-US" sz="1400" dirty="0">
              <a:solidFill>
                <a:srgbClr val="000000"/>
              </a:solidFill>
              <a:latin typeface="+mn-lt"/>
            </a:endParaRPr>
          </a:p>
        </p:txBody>
      </p:sp>
      <p:sp>
        <p:nvSpPr>
          <p:cNvPr id="4" name="Slide Number Placeholder 3"/>
          <p:cNvSpPr>
            <a:spLocks noGrp="1"/>
          </p:cNvSpPr>
          <p:nvPr>
            <p:ph type="sldNum" sz="quarter" idx="10"/>
          </p:nvPr>
        </p:nvSpPr>
        <p:spPr/>
        <p:txBody>
          <a:bodyPr/>
          <a:lstStyle/>
          <a:p>
            <a:fld id="{83C69CE3-74BA-4FDF-A92B-E2B18FE600EB}" type="slidenum">
              <a:rPr lang="en-US" smtClean="0"/>
              <a:pPr/>
              <a:t>5</a:t>
            </a:fld>
            <a:endParaRPr lang="en-US"/>
          </a:p>
        </p:txBody>
      </p:sp>
    </p:spTree>
    <p:extLst>
      <p:ext uri="{BB962C8B-B14F-4D97-AF65-F5344CB8AC3E}">
        <p14:creationId xmlns:p14="http://schemas.microsoft.com/office/powerpoint/2010/main" val="123345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lvl="1" indent="-173267" defTabSz="924093">
              <a:buFont typeface="Arial" panose="020B0604020202020204" pitchFamily="34" charset="0"/>
              <a:buChar char="•"/>
              <a:defRPr/>
            </a:pPr>
            <a:r>
              <a:rPr lang="en-US" sz="1400" dirty="0"/>
              <a:t>As</a:t>
            </a:r>
            <a:r>
              <a:rPr lang="en-US" sz="1400" baseline="0" dirty="0"/>
              <a:t> the market matures, the ta</a:t>
            </a:r>
            <a:r>
              <a:rPr lang="en-US" sz="1400" dirty="0"/>
              <a:t>rget market is evolving from early adopters who were more committed to a broader but less committed audience</a:t>
            </a:r>
          </a:p>
          <a:p>
            <a:pPr marL="173267" indent="-173267">
              <a:buFont typeface="Arial" panose="020B0604020202020204" pitchFamily="34" charset="0"/>
              <a:buChar char="•"/>
            </a:pPr>
            <a:r>
              <a:rPr lang="en-US" sz="1400" dirty="0"/>
              <a:t>Newer consumers may want to participate, but because they tend</a:t>
            </a:r>
            <a:r>
              <a:rPr lang="en-US" sz="1400" baseline="0" dirty="0"/>
              <a:t> to be</a:t>
            </a:r>
            <a:r>
              <a:rPr lang="en-US" sz="1400" dirty="0"/>
              <a:t> less committed to core values, price and convenience will be higher decision-making factors.</a:t>
            </a:r>
          </a:p>
          <a:p>
            <a:pPr marL="173267" indent="-173267">
              <a:buFont typeface="Arial" panose="020B0604020202020204" pitchFamily="34" charset="0"/>
              <a:buChar char="•"/>
            </a:pPr>
            <a:r>
              <a:rPr lang="en-US" sz="1400" dirty="0"/>
              <a:t>The chart illustrates a typical new product adoption curve</a:t>
            </a:r>
          </a:p>
          <a:p>
            <a:pPr marL="635314" lvl="1" indent="-173267">
              <a:buFont typeface="Arial" panose="020B0604020202020204" pitchFamily="34" charset="0"/>
              <a:buChar char="•"/>
            </a:pPr>
            <a:r>
              <a:rPr lang="en-US" sz="1400" dirty="0"/>
              <a:t>Innovators: First people to join a CSA</a:t>
            </a:r>
          </a:p>
          <a:p>
            <a:pPr marL="635314" lvl="1" indent="-173267">
              <a:buFont typeface="Arial" panose="020B0604020202020204" pitchFamily="34" charset="0"/>
              <a:buChar char="•"/>
            </a:pPr>
            <a:r>
              <a:rPr lang="en-US" sz="1400" dirty="0"/>
              <a:t>Early Adopters:</a:t>
            </a:r>
            <a:r>
              <a:rPr lang="en-US" sz="1400" baseline="0" dirty="0"/>
              <a:t> </a:t>
            </a:r>
            <a:r>
              <a:rPr lang="en-US" sz="1400" dirty="0"/>
              <a:t>Farmers market regulars</a:t>
            </a:r>
          </a:p>
          <a:p>
            <a:pPr marL="635314" lvl="1" indent="-173267">
              <a:buFont typeface="Arial" panose="020B0604020202020204" pitchFamily="34" charset="0"/>
              <a:buChar char="•"/>
            </a:pPr>
            <a:r>
              <a:rPr lang="en-US" sz="1400" dirty="0"/>
              <a:t>Early Majority:</a:t>
            </a:r>
            <a:r>
              <a:rPr lang="en-US" sz="1400" baseline="0" dirty="0"/>
              <a:t> </a:t>
            </a:r>
            <a:r>
              <a:rPr lang="en-US" sz="1400" dirty="0"/>
              <a:t>Whole Foods, Co-op</a:t>
            </a:r>
            <a:r>
              <a:rPr lang="en-US" sz="1400" baseline="0" dirty="0"/>
              <a:t> </a:t>
            </a:r>
            <a:r>
              <a:rPr lang="en-US" sz="1400" dirty="0"/>
              <a:t>shoppers</a:t>
            </a:r>
          </a:p>
          <a:p>
            <a:pPr marL="635314" lvl="1" indent="-173267">
              <a:buFont typeface="Arial" panose="020B0604020202020204" pitchFamily="34" charset="0"/>
              <a:buChar char="•"/>
            </a:pPr>
            <a:r>
              <a:rPr lang="en-US" sz="1400" dirty="0"/>
              <a:t>Late Majority:</a:t>
            </a:r>
            <a:r>
              <a:rPr lang="en-US" sz="1400" baseline="0" dirty="0"/>
              <a:t> Walmart, Supermarket shoppers (even Walmart markets local and organic now)</a:t>
            </a:r>
          </a:p>
          <a:p>
            <a:pPr marL="635314" lvl="1" indent="-173267">
              <a:buFont typeface="Arial" panose="020B0604020202020204" pitchFamily="34" charset="0"/>
              <a:buChar char="•"/>
            </a:pPr>
            <a:r>
              <a:rPr lang="en-US" sz="1400" baseline="0" dirty="0"/>
              <a:t>Laggards: Not driven by values, will not seek out local food</a:t>
            </a:r>
            <a:endParaRPr lang="en-US" sz="1400"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6</a:t>
            </a:fld>
            <a:endParaRPr lang="en-US"/>
          </a:p>
        </p:txBody>
      </p:sp>
    </p:spTree>
    <p:extLst>
      <p:ext uri="{BB962C8B-B14F-4D97-AF65-F5344CB8AC3E}">
        <p14:creationId xmlns:p14="http://schemas.microsoft.com/office/powerpoint/2010/main" val="147702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173267" indent="-173267">
              <a:buFont typeface="Arial" panose="020B0604020202020204" pitchFamily="34" charset="0"/>
              <a:buChar char="•"/>
            </a:pPr>
            <a:r>
              <a:rPr lang="en-US" sz="1800" dirty="0">
                <a:latin typeface="+mn-lt"/>
              </a:rPr>
              <a:t>As the market matures, there are good benefits: more customers… mainstream acceptance of your products, yay, right? Finally, you made it!</a:t>
            </a:r>
          </a:p>
          <a:p>
            <a:pPr marL="173267" indent="-173267">
              <a:buFont typeface="Arial" panose="020B0604020202020204" pitchFamily="34" charset="0"/>
              <a:buChar char="•"/>
            </a:pPr>
            <a:r>
              <a:rPr lang="en-US" sz="1800" dirty="0">
                <a:latin typeface="+mn-lt"/>
              </a:rPr>
              <a:t>But, just when you think you are there, you notice something doesn’t seem right, you should be getting more customers, not less, why does it feel like your sales and markets are on the decline? When your grass looks green someone will start eyeing your field. It is not a mistake, you have demonstrated there is an opportunity to be had, other people want to horn in. </a:t>
            </a:r>
          </a:p>
          <a:p>
            <a:pPr marL="173267" indent="-173267">
              <a:buFont typeface="Arial" panose="020B0604020202020204" pitchFamily="34" charset="0"/>
              <a:buChar char="•"/>
            </a:pPr>
            <a:r>
              <a:rPr lang="en-US" sz="1800" dirty="0">
                <a:latin typeface="+mn-lt"/>
              </a:rPr>
              <a:t>This is a key time to undergo renewed market research and an updating of your target market. Who are your customers NOW, and who else could </a:t>
            </a:r>
            <a:r>
              <a:rPr lang="en-US" sz="1800" i="1" dirty="0">
                <a:latin typeface="+mn-lt"/>
              </a:rPr>
              <a:t>BE </a:t>
            </a:r>
            <a:r>
              <a:rPr lang="en-US" sz="1800" i="0" dirty="0">
                <a:latin typeface="+mn-lt"/>
              </a:rPr>
              <a:t>your customers? </a:t>
            </a:r>
          </a:p>
          <a:p>
            <a:pPr marL="173267" indent="-173267">
              <a:buFont typeface="Arial" panose="020B0604020202020204" pitchFamily="34" charset="0"/>
              <a:buChar char="•"/>
            </a:pPr>
            <a:r>
              <a:rPr lang="en-US" sz="1800" i="0" dirty="0">
                <a:latin typeface="+mn-lt"/>
              </a:rPr>
              <a:t>The “total addressable market” has expanded beyond the e</a:t>
            </a:r>
            <a:r>
              <a:rPr lang="en-US" sz="1800" dirty="0">
                <a:latin typeface="+mn-lt"/>
              </a:rPr>
              <a:t>arly adopters. Those folks were easy picking--hard core believers who went out of their way to buy your product and pay a premium.</a:t>
            </a:r>
            <a:r>
              <a:rPr lang="en-US" sz="1800" baseline="0" dirty="0">
                <a:latin typeface="+mn-lt"/>
              </a:rPr>
              <a:t> A</a:t>
            </a:r>
            <a:r>
              <a:rPr lang="en-US" sz="1800" dirty="0">
                <a:latin typeface="+mn-lt"/>
              </a:rPr>
              <a:t>s the market matures, new customers will expect you to come to them, they have plenty of providers to choose from and they know it, these folks need to be won over.</a:t>
            </a:r>
            <a:endParaRPr lang="en-US" sz="1800" baseline="0" dirty="0">
              <a:latin typeface="+mn-lt"/>
            </a:endParaRPr>
          </a:p>
          <a:p>
            <a:pPr marL="173267" indent="-173267">
              <a:buFont typeface="Arial" panose="020B0604020202020204" pitchFamily="34" charset="0"/>
              <a:buChar char="•"/>
            </a:pPr>
            <a:r>
              <a:rPr lang="en-US" sz="1800" baseline="0" dirty="0">
                <a:latin typeface="+mn-lt"/>
              </a:rPr>
              <a:t>So, you need to learn about them…</a:t>
            </a:r>
          </a:p>
          <a:p>
            <a:pPr marL="635314" lvl="1" indent="-173267">
              <a:buFont typeface="Arial" panose="020B0604020202020204" pitchFamily="34" charset="0"/>
              <a:buChar char="•"/>
            </a:pPr>
            <a:r>
              <a:rPr lang="en-US" sz="1800" baseline="0" dirty="0">
                <a:latin typeface="+mn-lt"/>
              </a:rPr>
              <a:t>Who could use your product or service? Make a list of all the different types of people (mom, athletes, families, single folks, sports fans, millennials, baby boomers, ethnicities, income levels, personal interests- avid readers, animal lovers, nature enthusiasts?, etc.). </a:t>
            </a:r>
          </a:p>
          <a:p>
            <a:pPr marL="635314" lvl="1" indent="-173267">
              <a:buFont typeface="Arial" panose="020B0604020202020204" pitchFamily="34" charset="0"/>
              <a:buChar char="•"/>
            </a:pPr>
            <a:r>
              <a:rPr lang="en-US" sz="1800" baseline="0" dirty="0">
                <a:latin typeface="+mn-lt"/>
              </a:rPr>
              <a:t>Describe the characteristics of each audience.  Each will </a:t>
            </a:r>
            <a:r>
              <a:rPr lang="en-US" sz="1800" dirty="0">
                <a:latin typeface="+mn-lt"/>
              </a:rPr>
              <a:t>have different needs, habits, expectations, motivations, interests, values, and methods of communication.</a:t>
            </a:r>
          </a:p>
          <a:p>
            <a:pPr marL="635314" lvl="1" indent="-173267">
              <a:buFont typeface="Arial" panose="020B0604020202020204" pitchFamily="34" charset="0"/>
              <a:buChar char="•"/>
            </a:pPr>
            <a:r>
              <a:rPr lang="en-US" sz="1800" dirty="0">
                <a:latin typeface="+mn-lt"/>
              </a:rPr>
              <a:t>You need to research what is important</a:t>
            </a:r>
            <a:r>
              <a:rPr lang="en-US" sz="1800" baseline="0" dirty="0">
                <a:latin typeface="+mn-lt"/>
              </a:rPr>
              <a:t> to them, how to package, price and get it in front of them, and how to communicate with them so your message can be heard, absorbed and acted upon.</a:t>
            </a:r>
          </a:p>
          <a:p>
            <a:pPr marL="635314" lvl="1" indent="-173267">
              <a:buFont typeface="Arial" panose="020B0604020202020204" pitchFamily="34" charset="0"/>
              <a:buChar char="•"/>
            </a:pPr>
            <a:r>
              <a:rPr lang="en-US" sz="1800" baseline="0" dirty="0">
                <a:latin typeface="+mn-lt"/>
              </a:rPr>
              <a:t>Methods of communication--where do they shop, how do they absorb information, where do they learn about new products/services--do they read newspapers/magazines, listen to the radio, watch TV, use the web, text, e-mail, social media?</a:t>
            </a:r>
            <a:r>
              <a:rPr lang="en-US" sz="1800" dirty="0">
                <a:latin typeface="+mn-lt"/>
              </a:rPr>
              <a:t> </a:t>
            </a:r>
            <a:r>
              <a:rPr lang="en-US" sz="1800" baseline="0" dirty="0">
                <a:latin typeface="+mn-lt"/>
              </a:rPr>
              <a:t>If social media, which channels--Facebook for baby boomers, Instagram for millennials? And which times of day? </a:t>
            </a:r>
            <a:endParaRPr lang="en-US" sz="1800" baseline="0" dirty="0">
              <a:solidFill>
                <a:srgbClr val="000000"/>
              </a:solidFill>
              <a:latin typeface="+mn-lt"/>
            </a:endParaRPr>
          </a:p>
          <a:p>
            <a:pPr marL="173267" indent="-173267">
              <a:buFont typeface="Arial" panose="020B0604020202020204" pitchFamily="34" charset="0"/>
              <a:buChar char="•"/>
            </a:pPr>
            <a:r>
              <a:rPr lang="en-US" sz="1800" baseline="0" dirty="0">
                <a:solidFill>
                  <a:srgbClr val="000000"/>
                </a:solidFill>
                <a:latin typeface="+mn-lt"/>
              </a:rPr>
              <a:t>As your market matures, your original target market will morph into a larger living and ever-changing community. Your message will be tuned out if you don’t have the ability to look at this larger community and realize that within it are many little communities, each trying to be heard and represented. </a:t>
            </a:r>
          </a:p>
          <a:p>
            <a:pPr marL="173267" indent="-173267">
              <a:buFont typeface="Arial" panose="020B0604020202020204" pitchFamily="34" charset="0"/>
              <a:buChar char="•"/>
            </a:pPr>
            <a:r>
              <a:rPr lang="en-US" sz="1800" baseline="0" dirty="0">
                <a:solidFill>
                  <a:srgbClr val="000000"/>
                </a:solidFill>
                <a:latin typeface="+mn-lt"/>
              </a:rPr>
              <a:t>Marketing from here on out will take more time and money. Profit margins may be slimmer, as you may need to innovate more frequently and customize packaging, delivery and messages for more and more audiences. </a:t>
            </a:r>
          </a:p>
          <a:p>
            <a:pPr marL="173267" indent="-173267">
              <a:buFont typeface="Arial" panose="020B0604020202020204" pitchFamily="34" charset="0"/>
              <a:buChar char="•"/>
            </a:pPr>
            <a:r>
              <a:rPr lang="en-US" sz="1800" baseline="0" dirty="0">
                <a:solidFill>
                  <a:srgbClr val="000000"/>
                </a:solidFill>
                <a:latin typeface="+mn-lt"/>
              </a:rPr>
              <a:t>If you can do this though, you’ll succeed. While per unit margins may go down, the volume of units may go up, or profits from new services or products offset lower profits from mature products. So, all in all, you can continue to grow or stabilize your bottom line--it just takes more work. (The golden age of being one of a few limited entrants in a field serving eager early adopters is gone!)</a:t>
            </a:r>
            <a:endParaRPr lang="en-US" sz="1800" baseline="0" dirty="0">
              <a:latin typeface="+mn-lt"/>
            </a:endParaRPr>
          </a:p>
          <a:p>
            <a:pPr marL="173267" indent="-173267">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7</a:t>
            </a:fld>
            <a:endParaRPr lang="en-US"/>
          </a:p>
        </p:txBody>
      </p:sp>
    </p:spTree>
    <p:extLst>
      <p:ext uri="{BB962C8B-B14F-4D97-AF65-F5344CB8AC3E}">
        <p14:creationId xmlns:p14="http://schemas.microsoft.com/office/powerpoint/2010/main" val="123345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67" indent="-173267">
              <a:buFont typeface="Arial" panose="020B0604020202020204" pitchFamily="34" charset="0"/>
              <a:buChar char="•"/>
            </a:pPr>
            <a:r>
              <a:rPr lang="en-US" sz="1400" dirty="0"/>
              <a:t>So how do we do this?</a:t>
            </a:r>
            <a:r>
              <a:rPr lang="en-US" sz="1400" baseline="0" dirty="0"/>
              <a:t>  </a:t>
            </a:r>
            <a:r>
              <a:rPr lang="en-US" sz="1400" dirty="0"/>
              <a:t>Segmenting your market is key.</a:t>
            </a:r>
          </a:p>
          <a:p>
            <a:pPr marL="173267" indent="-173267">
              <a:buFont typeface="Arial" panose="020B0604020202020204" pitchFamily="34" charset="0"/>
              <a:buChar char="•"/>
            </a:pPr>
            <a:r>
              <a:rPr lang="en-US" sz="1400" dirty="0"/>
              <a:t>As I explained, the more competition you have, and the more people your product COULD appeal to, the more on point your message needs to be. It needs to </a:t>
            </a:r>
            <a:r>
              <a:rPr lang="en-US" sz="1400" baseline="0" dirty="0"/>
              <a:t>resonate with each audience and be seen and heard above your competition</a:t>
            </a:r>
            <a:r>
              <a:rPr lang="en-US" sz="1400" dirty="0"/>
              <a:t>.</a:t>
            </a:r>
          </a:p>
          <a:p>
            <a:pPr marL="173267" indent="-173267" defTabSz="924093">
              <a:buFont typeface="Arial" panose="020B0604020202020204" pitchFamily="34" charset="0"/>
              <a:buChar char="•"/>
              <a:defRPr/>
            </a:pPr>
            <a:r>
              <a:rPr lang="en-US" sz="1400" dirty="0"/>
              <a:t>And remember,</a:t>
            </a:r>
            <a:r>
              <a:rPr lang="en-US" sz="1400" baseline="0" dirty="0"/>
              <a:t> market segmentation </a:t>
            </a:r>
            <a:r>
              <a:rPr lang="en-US" sz="1400" dirty="0"/>
              <a:t>doesn’t have to be expensive. For example, a Budweiser sales rep came up with a unique beer display aimed at hockey fans. It cost the company nothing to create, but it certainly gets</a:t>
            </a:r>
            <a:r>
              <a:rPr lang="en-US" sz="1400" baseline="0" dirty="0"/>
              <a:t> its message across</a:t>
            </a:r>
            <a:r>
              <a:rPr lang="en-US" sz="1400" dirty="0"/>
              <a:t>. </a:t>
            </a:r>
          </a:p>
          <a:p>
            <a:pPr marL="173267" indent="-173267" defTabSz="924093">
              <a:buFont typeface="Arial" panose="020B0604020202020204" pitchFamily="34" charset="0"/>
              <a:buChar char="•"/>
              <a:defRPr/>
            </a:pPr>
            <a:r>
              <a:rPr lang="en-US" sz="1400" dirty="0"/>
              <a:t>Think of how you</a:t>
            </a:r>
            <a:r>
              <a:rPr lang="en-US" sz="1400" baseline="0" dirty="0"/>
              <a:t> can connect and </a:t>
            </a:r>
            <a:r>
              <a:rPr lang="en-US" sz="1400" dirty="0"/>
              <a:t>align with a broader audience, and how you can personalize your message. For example, in February, Jasper Hill</a:t>
            </a:r>
            <a:r>
              <a:rPr lang="en-US" sz="1400" baseline="0" dirty="0"/>
              <a:t> (</a:t>
            </a:r>
            <a:r>
              <a:rPr lang="en-US" sz="1400" dirty="0"/>
              <a:t>an</a:t>
            </a:r>
            <a:r>
              <a:rPr lang="en-US" sz="1400" baseline="0" dirty="0"/>
              <a:t> artisanal cheese maker) titled its e-newsletter “</a:t>
            </a:r>
            <a:r>
              <a:rPr lang="en-US" sz="1400" dirty="0"/>
              <a:t>We've Got Game Time Snacks Covered!” who do you think they were marketing to? (</a:t>
            </a:r>
            <a:r>
              <a:rPr lang="en-US" sz="1400" dirty="0" err="1"/>
              <a:t>Superbowl</a:t>
            </a:r>
            <a:r>
              <a:rPr lang="en-US" sz="1400" dirty="0"/>
              <a:t> fans, mainstream America… not the typical high end cheese audience), why do you think they are trying to appeal to football fans?</a:t>
            </a:r>
          </a:p>
          <a:p>
            <a:pPr marL="173267" indent="-173267" defTabSz="924093">
              <a:buFont typeface="Arial" panose="020B0604020202020204" pitchFamily="34" charset="0"/>
              <a:buChar char="•"/>
              <a:defRPr/>
            </a:pPr>
            <a:r>
              <a:rPr lang="en-US" sz="1400" dirty="0"/>
              <a:t>In the “good ole’ days,” Jasper Hill wouldn’t have needed to appeal to a football audience, but as you can see, even brands we think of as successful, brands who seem to have “made it” feel a need to be looking around the corner and staying one step ahead. </a:t>
            </a:r>
          </a:p>
          <a:p>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8</a:t>
            </a:fld>
            <a:endParaRPr lang="en-US"/>
          </a:p>
        </p:txBody>
      </p:sp>
    </p:spTree>
    <p:extLst>
      <p:ext uri="{BB962C8B-B14F-4D97-AF65-F5344CB8AC3E}">
        <p14:creationId xmlns:p14="http://schemas.microsoft.com/office/powerpoint/2010/main" val="385705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3267" indent="-173267">
              <a:buFont typeface="Arial" panose="020B0604020202020204" pitchFamily="34" charset="0"/>
              <a:buChar char="•"/>
            </a:pPr>
            <a:r>
              <a:rPr lang="en-US" sz="1400" b="0" dirty="0"/>
              <a:t>A key way to </a:t>
            </a:r>
            <a:r>
              <a:rPr lang="en-US" sz="1400" b="0" baseline="0" dirty="0"/>
              <a:t>reach new audiences and remain relevant to existing ones is to innovate- refresh, expand, or evolve product offerings or services…. </a:t>
            </a:r>
          </a:p>
          <a:p>
            <a:pPr marL="173267" indent="-173267">
              <a:buFont typeface="Arial" panose="020B0604020202020204" pitchFamily="34" charset="0"/>
              <a:buChar char="•"/>
            </a:pPr>
            <a:r>
              <a:rPr lang="en-US" sz="1400" b="0" baseline="0" dirty="0"/>
              <a:t>Innovation can mean inventing something new but it doesn’t have to--it can simply mean producing, packaging or serving your product or your audience differently than before facilitating your ability to retain or grab their attention. </a:t>
            </a:r>
          </a:p>
          <a:p>
            <a:endParaRPr lang="en-US" sz="1400" b="1" baseline="0" dirty="0"/>
          </a:p>
          <a:p>
            <a:r>
              <a:rPr lang="en-US" sz="1400" b="1" dirty="0"/>
              <a:t>Conduct a Product Review</a:t>
            </a:r>
            <a:endParaRPr lang="en-US" sz="1400" b="0" dirty="0"/>
          </a:p>
          <a:p>
            <a:pPr marL="173267" indent="-173267">
              <a:buFont typeface="Arial" panose="020B0604020202020204" pitchFamily="34" charset="0"/>
              <a:buChar char="•"/>
            </a:pPr>
            <a:r>
              <a:rPr lang="en-US" sz="1400" dirty="0">
                <a:solidFill>
                  <a:srgbClr val="FF0000"/>
                </a:solidFill>
              </a:rPr>
              <a:t>What is your product?</a:t>
            </a:r>
            <a:r>
              <a:rPr lang="en-US" sz="1400" baseline="0" dirty="0">
                <a:solidFill>
                  <a:srgbClr val="FF0000"/>
                </a:solidFill>
              </a:rPr>
              <a:t> Where does it fall short in meeting the needs of market segments you identified as prospective customers? How could you address this? What would it cost? Is it feasible? </a:t>
            </a:r>
            <a:endParaRPr lang="en-US" sz="1400" dirty="0">
              <a:solidFill>
                <a:srgbClr val="FF0000"/>
              </a:solidFill>
            </a:endParaRPr>
          </a:p>
          <a:p>
            <a:pPr marL="173267" indent="-173267">
              <a:buFont typeface="Arial" panose="020B0604020202020204" pitchFamily="34" charset="0"/>
              <a:buChar char="•"/>
            </a:pPr>
            <a:r>
              <a:rPr lang="en-US" sz="1400" dirty="0"/>
              <a:t>For example, Dave </a:t>
            </a:r>
            <a:r>
              <a:rPr lang="en-US" sz="1400" dirty="0" err="1"/>
              <a:t>Hartshorn</a:t>
            </a:r>
            <a:r>
              <a:rPr lang="en-US" sz="1400" dirty="0"/>
              <a:t>, of </a:t>
            </a:r>
            <a:r>
              <a:rPr lang="en-US" sz="1400" dirty="0" err="1" smtClean="0"/>
              <a:t>Harthshorn</a:t>
            </a:r>
            <a:r>
              <a:rPr lang="en-US" sz="1400" dirty="0" smtClean="0"/>
              <a:t> </a:t>
            </a:r>
            <a:r>
              <a:rPr lang="en-US" sz="1400" dirty="0"/>
              <a:t>Organic</a:t>
            </a:r>
            <a:r>
              <a:rPr lang="en-US" sz="1400" baseline="0" dirty="0"/>
              <a:t> Farm, felt he had to make a difference to stay competitive and mitigate against increasing climate risk. Now, he not only continues to farm his regular, field-grown certified organic lettuce, he also produces a hydroponic lettuce, opening his access to year-round markets and to chefs who wanted a “clean” lettuce while alleviating financial risk from outdoor crop loss….</a:t>
            </a:r>
            <a:endParaRPr lang="en-US" sz="1400" dirty="0"/>
          </a:p>
          <a:p>
            <a:pPr marL="173267" indent="-173267">
              <a:buFont typeface="Arial" panose="020B0604020202020204" pitchFamily="34" charset="0"/>
              <a:buChar char="•"/>
            </a:pPr>
            <a:r>
              <a:rPr lang="en-US" sz="1400" dirty="0"/>
              <a:t>Looking at Jasper Hill again, here is another example of their strategy to penetrate a more mainstream audience. In addition to football marketing messages, they have now created a product perfectly positioned for this audience</a:t>
            </a:r>
            <a:r>
              <a:rPr lang="en-US" sz="1400" baseline="0" dirty="0"/>
              <a:t>. The cheese didn’t change, but it now comes in a pre-selected cooking blend, pre-shredded, and sold in a </a:t>
            </a:r>
            <a:r>
              <a:rPr lang="en-US" sz="1400" baseline="0" dirty="0" err="1"/>
              <a:t>resealable</a:t>
            </a:r>
            <a:r>
              <a:rPr lang="en-US" sz="1400" baseline="0" dirty="0"/>
              <a:t> </a:t>
            </a:r>
            <a:r>
              <a:rPr lang="en-US" sz="1400" baseline="0" dirty="0" err="1"/>
              <a:t>Ziplock</a:t>
            </a:r>
            <a:r>
              <a:rPr lang="en-US" sz="1400" baseline="0" dirty="0"/>
              <a:t> bag. I</a:t>
            </a:r>
            <a:r>
              <a:rPr lang="en-US" sz="1400" dirty="0"/>
              <a:t>n their marketing messaging, they compare it to commodity shredded cheese.</a:t>
            </a:r>
            <a:r>
              <a:rPr lang="en-US" sz="1400" baseline="0" dirty="0"/>
              <a:t> W</a:t>
            </a:r>
            <a:r>
              <a:rPr lang="en-US" sz="1400" dirty="0"/>
              <a:t>ho are they appealing to? And what changed? The cheese is the same but they added convenience factors, toned the message, and presented the cheese as an ingredient for everyday cooking.</a:t>
            </a:r>
          </a:p>
          <a:p>
            <a:pPr marL="173267" indent="-173267">
              <a:buFont typeface="Arial" panose="020B0604020202020204" pitchFamily="34" charset="0"/>
              <a:buChar char="•"/>
            </a:pPr>
            <a:r>
              <a:rPr lang="en-US" sz="1400" dirty="0"/>
              <a:t>Farmers</a:t>
            </a:r>
            <a:r>
              <a:rPr lang="en-US" sz="1400" baseline="0" dirty="0"/>
              <a:t> 2 You began a home delivery CSA when they identified a gap in service needs for metro Boston dwellers. Residents wanted access to local food, but needed the convenience of home delivery.</a:t>
            </a:r>
          </a:p>
          <a:p>
            <a:pPr marL="173267" indent="-173267">
              <a:buFont typeface="Arial" panose="020B0604020202020204" pitchFamily="34" charset="0"/>
              <a:buChar char="•"/>
            </a:pPr>
            <a:r>
              <a:rPr lang="en-US" sz="1400" baseline="0" dirty="0"/>
              <a:t>Meal kits evolved as a competing strategy for solving that same need… so, how are your products meeting/not meeting your current and potential markets’ needs? What can you do about it? What is the cost benefit to do it? What are the downsides if you don’t?</a:t>
            </a:r>
            <a:endParaRPr lang="en-US" sz="1400" dirty="0"/>
          </a:p>
          <a:p>
            <a:endParaRPr lang="en-US" dirty="0"/>
          </a:p>
        </p:txBody>
      </p:sp>
      <p:sp>
        <p:nvSpPr>
          <p:cNvPr id="4" name="Slide Number Placeholder 3"/>
          <p:cNvSpPr>
            <a:spLocks noGrp="1"/>
          </p:cNvSpPr>
          <p:nvPr>
            <p:ph type="sldNum" sz="quarter" idx="10"/>
          </p:nvPr>
        </p:nvSpPr>
        <p:spPr/>
        <p:txBody>
          <a:bodyPr/>
          <a:lstStyle/>
          <a:p>
            <a:fld id="{83C69CE3-74BA-4FDF-A92B-E2B18FE600EB}" type="slidenum">
              <a:rPr lang="en-US" smtClean="0"/>
              <a:pPr/>
              <a:t>9</a:t>
            </a:fld>
            <a:endParaRPr lang="en-US"/>
          </a:p>
        </p:txBody>
      </p:sp>
    </p:spTree>
    <p:extLst>
      <p:ext uri="{BB962C8B-B14F-4D97-AF65-F5344CB8AC3E}">
        <p14:creationId xmlns:p14="http://schemas.microsoft.com/office/powerpoint/2010/main" val="237701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5117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096001"/>
            <a:ext cx="8229600" cy="381000"/>
          </a:xfrm>
          <a:prstGeom prst="rect">
            <a:avLst/>
          </a:prstGeom>
        </p:spPr>
        <p:txBody>
          <a:bodyPr/>
          <a:lstStyle/>
          <a:p>
            <a:fld id="{84D49D2E-16D7-432F-AEBF-28EDDC0D1825}" type="datetimeFigureOut">
              <a:rPr lang="en-US" smtClean="0"/>
              <a:pPr/>
              <a:t>5/22/2017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Rose Wilson and Myrna Greenfield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C80EA9-2300-4B3B-85EA-D78B7C79F470}" type="slidenum">
              <a:rPr lang="en-US" smtClean="0"/>
              <a:pPr/>
              <a:t>‹#›</a:t>
            </a:fld>
            <a:endParaRPr lang="en-US"/>
          </a:p>
        </p:txBody>
      </p:sp>
    </p:spTree>
    <p:extLst>
      <p:ext uri="{BB962C8B-B14F-4D97-AF65-F5344CB8AC3E}">
        <p14:creationId xmlns:p14="http://schemas.microsoft.com/office/powerpoint/2010/main" val="111599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096001"/>
            <a:ext cx="8229600" cy="381000"/>
          </a:xfrm>
          <a:prstGeom prst="rect">
            <a:avLst/>
          </a:prstGeom>
        </p:spPr>
        <p:txBody>
          <a:bodyPr/>
          <a:lstStyle/>
          <a:p>
            <a:fld id="{84D49D2E-16D7-432F-AEBF-28EDDC0D1825}" type="datetimeFigureOut">
              <a:rPr lang="en-US" smtClean="0"/>
              <a:pPr/>
              <a:t>5/22/2017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Rose Wilson and Myrna Greenfield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C80EA9-2300-4B3B-85EA-D78B7C79F470}" type="slidenum">
              <a:rPr lang="en-US" smtClean="0"/>
              <a:pPr/>
              <a:t>‹#›</a:t>
            </a:fld>
            <a:endParaRPr lang="en-US"/>
          </a:p>
        </p:txBody>
      </p:sp>
    </p:spTree>
    <p:extLst>
      <p:ext uri="{BB962C8B-B14F-4D97-AF65-F5344CB8AC3E}">
        <p14:creationId xmlns:p14="http://schemas.microsoft.com/office/powerpoint/2010/main" val="369549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673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096001"/>
            <a:ext cx="8229600" cy="381000"/>
          </a:xfrm>
          <a:prstGeom prst="rect">
            <a:avLst/>
          </a:prstGeom>
        </p:spPr>
        <p:txBody>
          <a:bodyPr/>
          <a:lstStyle/>
          <a:p>
            <a:fld id="{84D49D2E-16D7-432F-AEBF-28EDDC0D1825}" type="datetimeFigureOut">
              <a:rPr lang="en-US" smtClean="0"/>
              <a:pPr/>
              <a:t>5/22/2017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Rose Wilson and Myrna Greenfield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C80EA9-2300-4B3B-85EA-D78B7C79F470}" type="slidenum">
              <a:rPr lang="en-US" smtClean="0"/>
              <a:pPr/>
              <a:t>‹#›</a:t>
            </a:fld>
            <a:endParaRPr lang="en-US"/>
          </a:p>
        </p:txBody>
      </p:sp>
    </p:spTree>
    <p:extLst>
      <p:ext uri="{BB962C8B-B14F-4D97-AF65-F5344CB8AC3E}">
        <p14:creationId xmlns:p14="http://schemas.microsoft.com/office/powerpoint/2010/main" val="391047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096001"/>
            <a:ext cx="8229600" cy="381000"/>
          </a:xfrm>
          <a:prstGeom prst="rect">
            <a:avLst/>
          </a:prstGeom>
        </p:spPr>
        <p:txBody>
          <a:bodyPr/>
          <a:lstStyle/>
          <a:p>
            <a:fld id="{84D49D2E-16D7-432F-AEBF-28EDDC0D1825}" type="datetimeFigureOut">
              <a:rPr lang="en-US" smtClean="0"/>
              <a:pPr/>
              <a:t>5/22/2017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Rose Wilson and Myrna Greenfield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C80EA9-2300-4B3B-85EA-D78B7C79F470}" type="slidenum">
              <a:rPr lang="en-US" smtClean="0"/>
              <a:pPr/>
              <a:t>‹#›</a:t>
            </a:fld>
            <a:endParaRPr lang="en-US"/>
          </a:p>
        </p:txBody>
      </p:sp>
    </p:spTree>
    <p:extLst>
      <p:ext uri="{BB962C8B-B14F-4D97-AF65-F5344CB8AC3E}">
        <p14:creationId xmlns:p14="http://schemas.microsoft.com/office/powerpoint/2010/main" val="20178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096001"/>
            <a:ext cx="8229600" cy="381000"/>
          </a:xfrm>
          <a:prstGeom prst="rect">
            <a:avLst/>
          </a:prstGeom>
        </p:spPr>
        <p:txBody>
          <a:bodyPr/>
          <a:lstStyle/>
          <a:p>
            <a:fld id="{84D49D2E-16D7-432F-AEBF-28EDDC0D1825}" type="datetimeFigureOut">
              <a:rPr lang="en-US" smtClean="0"/>
              <a:pPr/>
              <a:t>5/22/2017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Rose Wilson and Myrna Greenfield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8C80EA9-2300-4B3B-85EA-D78B7C79F470}" type="slidenum">
              <a:rPr lang="en-US" smtClean="0"/>
              <a:pPr/>
              <a:t>‹#›</a:t>
            </a:fld>
            <a:endParaRPr lang="en-US"/>
          </a:p>
        </p:txBody>
      </p:sp>
    </p:spTree>
    <p:extLst>
      <p:ext uri="{BB962C8B-B14F-4D97-AF65-F5344CB8AC3E}">
        <p14:creationId xmlns:p14="http://schemas.microsoft.com/office/powerpoint/2010/main" val="89651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096001"/>
            <a:ext cx="8229600" cy="381000"/>
          </a:xfrm>
          <a:prstGeom prst="rect">
            <a:avLst/>
          </a:prstGeom>
        </p:spPr>
        <p:txBody>
          <a:bodyPr/>
          <a:lstStyle/>
          <a:p>
            <a:fld id="{84D49D2E-16D7-432F-AEBF-28EDDC0D1825}" type="datetimeFigureOut">
              <a:rPr lang="en-US" smtClean="0"/>
              <a:pPr/>
              <a:t>5/22/2017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Rose Wilson and Myrna Greenfield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8C80EA9-2300-4B3B-85EA-D78B7C79F470}" type="slidenum">
              <a:rPr lang="en-US" smtClean="0"/>
              <a:pPr/>
              <a:t>‹#›</a:t>
            </a:fld>
            <a:endParaRPr lang="en-US"/>
          </a:p>
        </p:txBody>
      </p:sp>
    </p:spTree>
    <p:extLst>
      <p:ext uri="{BB962C8B-B14F-4D97-AF65-F5344CB8AC3E}">
        <p14:creationId xmlns:p14="http://schemas.microsoft.com/office/powerpoint/2010/main" val="240043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096001"/>
            <a:ext cx="8229600" cy="381000"/>
          </a:xfrm>
          <a:prstGeom prst="rect">
            <a:avLst/>
          </a:prstGeom>
        </p:spPr>
        <p:txBody>
          <a:bodyPr/>
          <a:lstStyle/>
          <a:p>
            <a:fld id="{84D49D2E-16D7-432F-AEBF-28EDDC0D1825}" type="datetimeFigureOut">
              <a:rPr lang="en-US" smtClean="0"/>
              <a:pPr/>
              <a:t>5/22/2017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Rose Wilson and Myrna Greenfield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8C80EA9-2300-4B3B-85EA-D78B7C79F470}" type="slidenum">
              <a:rPr lang="en-US" smtClean="0"/>
              <a:pPr/>
              <a:t>‹#›</a:t>
            </a:fld>
            <a:endParaRPr lang="en-US"/>
          </a:p>
        </p:txBody>
      </p:sp>
    </p:spTree>
    <p:extLst>
      <p:ext uri="{BB962C8B-B14F-4D97-AF65-F5344CB8AC3E}">
        <p14:creationId xmlns:p14="http://schemas.microsoft.com/office/powerpoint/2010/main" val="81345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096001"/>
            <a:ext cx="8229600" cy="381000"/>
          </a:xfrm>
          <a:prstGeom prst="rect">
            <a:avLst/>
          </a:prstGeom>
        </p:spPr>
        <p:txBody>
          <a:bodyPr/>
          <a:lstStyle/>
          <a:p>
            <a:fld id="{84D49D2E-16D7-432F-AEBF-28EDDC0D1825}" type="datetimeFigureOut">
              <a:rPr lang="en-US" smtClean="0"/>
              <a:pPr/>
              <a:t>5/22/2017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Rose Wilson and Myrna Greenfield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C80EA9-2300-4B3B-85EA-D78B7C79F470}" type="slidenum">
              <a:rPr lang="en-US" smtClean="0"/>
              <a:pPr/>
              <a:t>‹#›</a:t>
            </a:fld>
            <a:endParaRPr lang="en-US"/>
          </a:p>
        </p:txBody>
      </p:sp>
    </p:spTree>
    <p:extLst>
      <p:ext uri="{BB962C8B-B14F-4D97-AF65-F5344CB8AC3E}">
        <p14:creationId xmlns:p14="http://schemas.microsoft.com/office/powerpoint/2010/main" val="104040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096001"/>
            <a:ext cx="8229600" cy="381000"/>
          </a:xfrm>
          <a:prstGeom prst="rect">
            <a:avLst/>
          </a:prstGeom>
        </p:spPr>
        <p:txBody>
          <a:bodyPr/>
          <a:lstStyle/>
          <a:p>
            <a:fld id="{84D49D2E-16D7-432F-AEBF-28EDDC0D1825}" type="datetimeFigureOut">
              <a:rPr lang="en-US" smtClean="0"/>
              <a:pPr/>
              <a:t>5/22/2017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Rose Wilson and Myrna Greenfield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C80EA9-2300-4B3B-85EA-D78B7C79F470}" type="slidenum">
              <a:rPr lang="en-US" smtClean="0"/>
              <a:pPr/>
              <a:t>‹#›</a:t>
            </a:fld>
            <a:endParaRPr lang="en-US"/>
          </a:p>
        </p:txBody>
      </p:sp>
    </p:spTree>
    <p:extLst>
      <p:ext uri="{BB962C8B-B14F-4D97-AF65-F5344CB8AC3E}">
        <p14:creationId xmlns:p14="http://schemas.microsoft.com/office/powerpoint/2010/main" val="197106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600200"/>
            <a:ext cx="8220419" cy="3809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p:nvCxnSpPr>
        <p:spPr>
          <a:xfrm>
            <a:off x="457200" y="5638800"/>
            <a:ext cx="8220419" cy="0"/>
          </a:xfrm>
          <a:prstGeom prst="line">
            <a:avLst/>
          </a:prstGeom>
          <a:ln w="76200">
            <a:gradFill flip="none" rotWithShape="1">
              <a:gsLst>
                <a:gs pos="100000">
                  <a:srgbClr val="D3D1AA"/>
                </a:gs>
                <a:gs pos="2000">
                  <a:srgbClr val="878905"/>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199" y="304800"/>
            <a:ext cx="8220419" cy="0"/>
          </a:xfrm>
          <a:prstGeom prst="line">
            <a:avLst/>
          </a:prstGeom>
          <a:ln w="76200">
            <a:gradFill flip="none" rotWithShape="1">
              <a:gsLst>
                <a:gs pos="100000">
                  <a:srgbClr val="D3D1AA"/>
                </a:gs>
                <a:gs pos="2000">
                  <a:srgbClr val="878905"/>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57200" y="6019800"/>
            <a:ext cx="4110208" cy="80021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effectLst/>
                <a:latin typeface="+mn-lt"/>
                <a:ea typeface="+mn-ea"/>
                <a:cs typeface="+mn-cs"/>
              </a:rPr>
              <a:t>Rosalie J. </a:t>
            </a:r>
            <a:r>
              <a:rPr lang="en-US" sz="1400" b="1" i="0" u="none" strike="noStrike" kern="1200" baseline="0" dirty="0">
                <a:solidFill>
                  <a:schemeClr val="tx1"/>
                </a:solidFill>
                <a:effectLst/>
                <a:latin typeface="+mn-lt"/>
                <a:ea typeface="+mn-ea"/>
                <a:cs typeface="+mn-cs"/>
              </a:rPr>
              <a:t>Wilson</a:t>
            </a:r>
            <a:r>
              <a:rPr lang="en-US" sz="1400" b="1" i="0" u="none" strike="noStrike" kern="1200" dirty="0">
                <a:solidFill>
                  <a:schemeClr val="tx1"/>
                </a:solidFill>
                <a:effectLst/>
                <a:latin typeface="+mn-lt"/>
                <a:ea typeface="+mn-ea"/>
                <a:cs typeface="+mn-cs"/>
              </a:rPr>
              <a:t> </a:t>
            </a:r>
            <a:br>
              <a:rPr lang="en-US" sz="1400" b="1" i="0" u="none" strike="noStrike" kern="1200" dirty="0">
                <a:solidFill>
                  <a:schemeClr val="tx1"/>
                </a:solidFill>
                <a:effectLst/>
                <a:latin typeface="+mn-lt"/>
                <a:ea typeface="+mn-ea"/>
                <a:cs typeface="+mn-cs"/>
              </a:rPr>
            </a:br>
            <a:r>
              <a:rPr lang="en-US" sz="1400" b="1" i="0" u="none" strike="noStrike" kern="1200" dirty="0">
                <a:solidFill>
                  <a:schemeClr val="tx1"/>
                </a:solidFill>
                <a:effectLst/>
                <a:latin typeface="+mn-lt"/>
                <a:ea typeface="+mn-ea"/>
                <a:cs typeface="+mn-cs"/>
              </a:rPr>
              <a:t>Business Development Services</a:t>
            </a:r>
          </a:p>
          <a:p>
            <a:endParaRPr lang="en-US" dirty="0"/>
          </a:p>
        </p:txBody>
      </p:sp>
      <p:sp>
        <p:nvSpPr>
          <p:cNvPr id="10" name="TextBox 9"/>
          <p:cNvSpPr txBox="1"/>
          <p:nvPr userDrawn="1"/>
        </p:nvSpPr>
        <p:spPr>
          <a:xfrm>
            <a:off x="4567409" y="6019799"/>
            <a:ext cx="3810000" cy="80021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effectLst/>
                <a:latin typeface="+mn-lt"/>
                <a:ea typeface="+mn-ea"/>
                <a:cs typeface="+mn-cs"/>
              </a:rPr>
              <a:t>Myrna Greenfield</a:t>
            </a:r>
            <a:br>
              <a:rPr lang="en-US" sz="1400" b="1" i="0" u="none" strike="noStrike" kern="1200" dirty="0">
                <a:solidFill>
                  <a:schemeClr val="tx1"/>
                </a:solidFill>
                <a:effectLst/>
                <a:latin typeface="+mn-lt"/>
                <a:ea typeface="+mn-ea"/>
                <a:cs typeface="+mn-cs"/>
              </a:rPr>
            </a:br>
            <a:r>
              <a:rPr lang="en-US" sz="1400" b="1" i="0" u="none" strike="noStrike" kern="1200" dirty="0">
                <a:solidFill>
                  <a:schemeClr val="tx1"/>
                </a:solidFill>
                <a:effectLst/>
                <a:latin typeface="+mn-lt"/>
                <a:ea typeface="+mn-ea"/>
                <a:cs typeface="+mn-cs"/>
              </a:rPr>
              <a:t>Good Egg Marketing</a:t>
            </a:r>
          </a:p>
          <a:p>
            <a:endParaRPr lang="en-US" dirty="0"/>
          </a:p>
        </p:txBody>
      </p:sp>
    </p:spTree>
    <p:extLst>
      <p:ext uri="{BB962C8B-B14F-4D97-AF65-F5344CB8AC3E}">
        <p14:creationId xmlns:p14="http://schemas.microsoft.com/office/powerpoint/2010/main" val="192272810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lickr.com/photos/geekgrunge/25809105455/in/photolist-FjEpSP-fjm3Ar-wMNdzn-7DTH7t-fjkERM-zFmMQK-cv7rYh-7xTpfV-rfnQtF-s93AbU-B9TGDV-uAtecd-rmQdx2-ghd4SJ-gHjpLP-smWXff-7jLPGZ-E7WYAc-AL2p3t-fjkTh6-5gQKoM-eEpaar-rtBBSJ-7DTGVT-aPnEY2-C2PdPA-fjjBP8-fjmczx-fjkMH4-F77fd5-Bt2N9J-uX28k-uDxQEJ-5DMik6-5LnDN9-s2cN7T-sDWaMd-GTeYpz-fjyULN-jJ4STC-fjzJJA-ghd4RS-H2t2BF-J5XUwP-CRPD58-fjkJpZ-fjkWj8-7aiVQ9-fjjhBD-9Ns7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2.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3.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79258" y="1066800"/>
            <a:ext cx="8185484" cy="1074004"/>
          </a:xfrm>
        </p:spPr>
        <p:txBody>
          <a:bodyPr anchor="t">
            <a:noAutofit/>
          </a:bodyPr>
          <a:lstStyle/>
          <a:p>
            <a:r>
              <a:rPr lang="en-US" sz="3600" dirty="0"/>
              <a:t>MARKETING 201: </a:t>
            </a:r>
            <a:br>
              <a:rPr lang="en-US" sz="3600" dirty="0"/>
            </a:br>
            <a:r>
              <a:rPr lang="en-US" sz="3600" dirty="0"/>
              <a:t>Helping Farmers </a:t>
            </a:r>
            <a:br>
              <a:rPr lang="en-US" sz="3600" dirty="0"/>
            </a:br>
            <a:r>
              <a:rPr lang="en-US" sz="3600" dirty="0"/>
              <a:t>Stay Competitive </a:t>
            </a:r>
            <a:br>
              <a:rPr lang="en-US" sz="3600" dirty="0"/>
            </a:br>
            <a:r>
              <a:rPr lang="en-US" sz="3600" dirty="0"/>
              <a:t>in a Maturing Market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143" y="3962400"/>
            <a:ext cx="4222228" cy="1238190"/>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Distribution Channels?</a:t>
            </a:r>
          </a:p>
        </p:txBody>
      </p:sp>
      <p:sp>
        <p:nvSpPr>
          <p:cNvPr id="3" name="Content Placeholder 2"/>
          <p:cNvSpPr>
            <a:spLocks noGrp="1"/>
          </p:cNvSpPr>
          <p:nvPr>
            <p:ph idx="1"/>
          </p:nvPr>
        </p:nvSpPr>
        <p:spPr>
          <a:xfrm>
            <a:off x="457200" y="1600200"/>
            <a:ext cx="4419599" cy="3809999"/>
          </a:xfrm>
        </p:spPr>
        <p:txBody>
          <a:bodyPr>
            <a:normAutofit lnSpcReduction="10000"/>
          </a:bodyPr>
          <a:lstStyle/>
          <a:p>
            <a:r>
              <a:rPr lang="en-US" dirty="0"/>
              <a:t>Direct</a:t>
            </a:r>
          </a:p>
          <a:p>
            <a:r>
              <a:rPr lang="en-US" dirty="0"/>
              <a:t>Partnerships/Coops/ Aggregation</a:t>
            </a:r>
          </a:p>
          <a:p>
            <a:r>
              <a:rPr lang="en-US" dirty="0"/>
              <a:t>Wholesale </a:t>
            </a:r>
          </a:p>
          <a:p>
            <a:r>
              <a:rPr lang="en-US" dirty="0"/>
              <a:t>Institutions</a:t>
            </a:r>
          </a:p>
          <a:p>
            <a:r>
              <a:rPr lang="en-US" dirty="0"/>
              <a:t>Distributors</a:t>
            </a:r>
          </a:p>
          <a:p>
            <a:r>
              <a:rPr lang="en-US" dirty="0"/>
              <a:t>Shippers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2914650" cy="3886200"/>
          </a:xfrm>
          <a:prstGeom prst="rect">
            <a:avLst/>
          </a:prstGeom>
        </p:spPr>
      </p:pic>
      <p:sp>
        <p:nvSpPr>
          <p:cNvPr id="5" name="TextBox 4"/>
          <p:cNvSpPr txBox="1"/>
          <p:nvPr/>
        </p:nvSpPr>
        <p:spPr>
          <a:xfrm>
            <a:off x="5590831" y="5148718"/>
            <a:ext cx="2209800" cy="215444"/>
          </a:xfrm>
          <a:prstGeom prst="rect">
            <a:avLst/>
          </a:prstGeom>
          <a:noFill/>
        </p:spPr>
        <p:txBody>
          <a:bodyPr wrap="square" rtlCol="0">
            <a:spAutoFit/>
          </a:bodyPr>
          <a:lstStyle/>
          <a:p>
            <a:r>
              <a:rPr lang="en-US" sz="800" dirty="0">
                <a:solidFill>
                  <a:schemeClr val="bg1"/>
                </a:solidFill>
              </a:rPr>
              <a:t>Photo credit: Farm </a:t>
            </a:r>
            <a:r>
              <a:rPr lang="en-US" sz="800" dirty="0" err="1">
                <a:solidFill>
                  <a:schemeClr val="bg1"/>
                </a:solidFill>
              </a:rPr>
              <a:t>Connex</a:t>
            </a:r>
            <a:endParaRPr lang="en-US" sz="800" dirty="0">
              <a:solidFill>
                <a:schemeClr val="bg1"/>
              </a:solidFill>
            </a:endParaRPr>
          </a:p>
        </p:txBody>
      </p:sp>
    </p:spTree>
    <p:extLst>
      <p:ext uri="{BB962C8B-B14F-4D97-AF65-F5344CB8AC3E}">
        <p14:creationId xmlns:p14="http://schemas.microsoft.com/office/powerpoint/2010/main" val="2088830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59068" t="36349" r="21708" b="11249"/>
          <a:stretch/>
        </p:blipFill>
        <p:spPr>
          <a:xfrm>
            <a:off x="6553199" y="2895600"/>
            <a:ext cx="1292087" cy="1981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1116498"/>
            <a:ext cx="5715001" cy="4475060"/>
          </a:xfrm>
          <a:prstGeom prst="rect">
            <a:avLst/>
          </a:prstGeom>
        </p:spPr>
      </p:pic>
      <p:sp>
        <p:nvSpPr>
          <p:cNvPr id="9" name="TextBox 8"/>
          <p:cNvSpPr txBox="1"/>
          <p:nvPr/>
        </p:nvSpPr>
        <p:spPr>
          <a:xfrm>
            <a:off x="6629400" y="4953000"/>
            <a:ext cx="1143000" cy="375552"/>
          </a:xfrm>
          <a:prstGeom prst="rect">
            <a:avLst/>
          </a:prstGeom>
          <a:noFill/>
        </p:spPr>
        <p:txBody>
          <a:bodyPr wrap="square" rtlCol="0">
            <a:spAutoFit/>
          </a:bodyPr>
          <a:lstStyle/>
          <a:p>
            <a:pPr algn="ctr">
              <a:lnSpc>
                <a:spcPct val="150000"/>
              </a:lnSpc>
            </a:pPr>
            <a:r>
              <a:rPr lang="en-US" sz="1400" dirty="0"/>
              <a:t>2016</a:t>
            </a:r>
          </a:p>
        </p:txBody>
      </p:sp>
      <p:sp>
        <p:nvSpPr>
          <p:cNvPr id="10" name="Title 1"/>
          <p:cNvSpPr>
            <a:spLocks noGrp="1"/>
          </p:cNvSpPr>
          <p:nvPr>
            <p:ph type="title"/>
          </p:nvPr>
        </p:nvSpPr>
        <p:spPr>
          <a:xfrm>
            <a:off x="457200" y="274638"/>
            <a:ext cx="8229600" cy="1143000"/>
          </a:xfrm>
        </p:spPr>
        <p:txBody>
          <a:bodyPr>
            <a:normAutofit/>
          </a:bodyPr>
          <a:lstStyle/>
          <a:p>
            <a:r>
              <a:rPr lang="en-US" dirty="0"/>
              <a:t>Big Brands Stay Fresh</a:t>
            </a:r>
          </a:p>
        </p:txBody>
      </p:sp>
      <p:sp>
        <p:nvSpPr>
          <p:cNvPr id="2" name="TextBox 1"/>
          <p:cNvSpPr txBox="1"/>
          <p:nvPr/>
        </p:nvSpPr>
        <p:spPr>
          <a:xfrm>
            <a:off x="685800" y="5257800"/>
            <a:ext cx="2209800" cy="215444"/>
          </a:xfrm>
          <a:prstGeom prst="rect">
            <a:avLst/>
          </a:prstGeom>
          <a:noFill/>
        </p:spPr>
        <p:txBody>
          <a:bodyPr wrap="square" rtlCol="0">
            <a:spAutoFit/>
          </a:bodyPr>
          <a:lstStyle/>
          <a:p>
            <a:r>
              <a:rPr lang="en-US" sz="800" dirty="0"/>
              <a:t>http://www.plzdontletbuddie.com</a:t>
            </a:r>
          </a:p>
        </p:txBody>
      </p:sp>
      <p:sp>
        <p:nvSpPr>
          <p:cNvPr id="3" name="TextBox 2"/>
          <p:cNvSpPr txBox="1"/>
          <p:nvPr/>
        </p:nvSpPr>
        <p:spPr>
          <a:xfrm>
            <a:off x="6705600" y="5257800"/>
            <a:ext cx="1600200" cy="215444"/>
          </a:xfrm>
          <a:prstGeom prst="rect">
            <a:avLst/>
          </a:prstGeom>
          <a:noFill/>
        </p:spPr>
        <p:txBody>
          <a:bodyPr wrap="square" rtlCol="0">
            <a:spAutoFit/>
          </a:bodyPr>
          <a:lstStyle/>
          <a:p>
            <a:r>
              <a:rPr lang="en-US" sz="800" dirty="0"/>
              <a:t>http://www.adweek.com</a:t>
            </a:r>
          </a:p>
        </p:txBody>
      </p:sp>
    </p:spTree>
    <p:extLst>
      <p:ext uri="{BB962C8B-B14F-4D97-AF65-F5344CB8AC3E}">
        <p14:creationId xmlns:p14="http://schemas.microsoft.com/office/powerpoint/2010/main" val="831355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 Value</a:t>
            </a:r>
          </a:p>
        </p:txBody>
      </p:sp>
      <p:sp>
        <p:nvSpPr>
          <p:cNvPr id="3" name="Content Placeholder 2"/>
          <p:cNvSpPr>
            <a:spLocks noGrp="1"/>
          </p:cNvSpPr>
          <p:nvPr>
            <p:ph idx="1"/>
          </p:nvPr>
        </p:nvSpPr>
        <p:spPr>
          <a:xfrm>
            <a:off x="457201" y="1600200"/>
            <a:ext cx="4114800" cy="3809999"/>
          </a:xfrm>
        </p:spPr>
        <p:txBody>
          <a:bodyPr/>
          <a:lstStyle/>
          <a:p>
            <a:r>
              <a:rPr lang="en-US" dirty="0"/>
              <a:t>Be able to withstand </a:t>
            </a:r>
            <a:br>
              <a:rPr lang="en-US" dirty="0"/>
            </a:br>
            <a:r>
              <a:rPr lang="en-US" dirty="0"/>
              <a:t>price pressure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332"/>
          <a:stretch/>
        </p:blipFill>
        <p:spPr>
          <a:xfrm>
            <a:off x="3872551" y="1417638"/>
            <a:ext cx="4780553" cy="3763962"/>
          </a:xfrm>
          <a:prstGeom prst="rect">
            <a:avLst/>
          </a:prstGeom>
        </p:spPr>
      </p:pic>
      <p:sp>
        <p:nvSpPr>
          <p:cNvPr id="6" name="TextBox 5"/>
          <p:cNvSpPr txBox="1"/>
          <p:nvPr/>
        </p:nvSpPr>
        <p:spPr>
          <a:xfrm>
            <a:off x="3886200" y="4953001"/>
            <a:ext cx="3200400" cy="276999"/>
          </a:xfrm>
          <a:prstGeom prst="rect">
            <a:avLst/>
          </a:prstGeom>
          <a:noFill/>
        </p:spPr>
        <p:txBody>
          <a:bodyPr wrap="square" rtlCol="0">
            <a:spAutoFit/>
          </a:bodyPr>
          <a:lstStyle/>
          <a:p>
            <a:r>
              <a:rPr lang="en-US" sz="1200" dirty="0">
                <a:solidFill>
                  <a:schemeClr val="bg1"/>
                </a:solidFill>
              </a:rPr>
              <a:t>Photo credit: </a:t>
            </a:r>
            <a:r>
              <a:rPr lang="en-US" sz="1200" dirty="0" err="1">
                <a:solidFill>
                  <a:schemeClr val="bg1"/>
                </a:solidFill>
              </a:rPr>
              <a:t>Peaslee's</a:t>
            </a:r>
            <a:r>
              <a:rPr lang="en-US" sz="1200" dirty="0">
                <a:solidFill>
                  <a:schemeClr val="bg1"/>
                </a:solidFill>
              </a:rPr>
              <a:t> Vermont Potatoes</a:t>
            </a:r>
          </a:p>
        </p:txBody>
      </p:sp>
    </p:spTree>
    <p:extLst>
      <p:ext uri="{BB962C8B-B14F-4D97-AF65-F5344CB8AC3E}">
        <p14:creationId xmlns:p14="http://schemas.microsoft.com/office/powerpoint/2010/main" val="69495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nSpc>
                <a:spcPts val="4200"/>
              </a:lnSpc>
            </a:pPr>
            <a:r>
              <a:rPr lang="en-US" dirty="0"/>
              <a:t>Provide a Great </a:t>
            </a:r>
            <a:br>
              <a:rPr lang="en-US" dirty="0"/>
            </a:br>
            <a:r>
              <a:rPr lang="en-US" dirty="0"/>
              <a:t>Customer Experience</a:t>
            </a:r>
          </a:p>
        </p:txBody>
      </p:sp>
      <p:sp>
        <p:nvSpPr>
          <p:cNvPr id="3" name="Content Placeholder 2"/>
          <p:cNvSpPr>
            <a:spLocks noGrp="1"/>
          </p:cNvSpPr>
          <p:nvPr>
            <p:ph idx="1"/>
          </p:nvPr>
        </p:nvSpPr>
        <p:spPr>
          <a:xfrm>
            <a:off x="609600" y="1673011"/>
            <a:ext cx="3428999" cy="3886200"/>
          </a:xfrm>
        </p:spPr>
        <p:txBody>
          <a:bodyPr>
            <a:normAutofit fontScale="92500"/>
          </a:bodyPr>
          <a:lstStyle/>
          <a:p>
            <a:r>
              <a:rPr lang="en-US" sz="2600" dirty="0"/>
              <a:t>Outstanding quality </a:t>
            </a:r>
            <a:br>
              <a:rPr lang="en-US" sz="2600" dirty="0"/>
            </a:br>
            <a:r>
              <a:rPr lang="en-US" sz="2600" dirty="0"/>
              <a:t>&amp; service</a:t>
            </a:r>
          </a:p>
          <a:p>
            <a:r>
              <a:rPr lang="en-US" sz="2600" dirty="0"/>
              <a:t>Trustworthy &amp; reliable</a:t>
            </a:r>
          </a:p>
          <a:p>
            <a:r>
              <a:rPr lang="en-US" sz="2600" dirty="0"/>
              <a:t>Personal interactions</a:t>
            </a:r>
          </a:p>
          <a:p>
            <a:r>
              <a:rPr lang="en-US" sz="2600" dirty="0"/>
              <a:t>Friendly </a:t>
            </a:r>
          </a:p>
          <a:p>
            <a:r>
              <a:rPr lang="en-US" sz="2600" dirty="0"/>
              <a:t>Product info</a:t>
            </a:r>
          </a:p>
          <a:p>
            <a:r>
              <a:rPr lang="en-US" sz="2600" dirty="0"/>
              <a:t>Authenticity &amp; transparency</a:t>
            </a:r>
          </a:p>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779" y="1750905"/>
            <a:ext cx="4474919" cy="3356189"/>
          </a:xfrm>
          <a:prstGeom prst="rect">
            <a:avLst/>
          </a:prstGeom>
        </p:spPr>
      </p:pic>
      <p:sp>
        <p:nvSpPr>
          <p:cNvPr id="5" name="TextBox 4"/>
          <p:cNvSpPr txBox="1"/>
          <p:nvPr/>
        </p:nvSpPr>
        <p:spPr>
          <a:xfrm>
            <a:off x="4199899" y="4830095"/>
            <a:ext cx="3200400" cy="276999"/>
          </a:xfrm>
          <a:prstGeom prst="rect">
            <a:avLst/>
          </a:prstGeom>
          <a:noFill/>
        </p:spPr>
        <p:txBody>
          <a:bodyPr wrap="square" rtlCol="0">
            <a:spAutoFit/>
          </a:bodyPr>
          <a:lstStyle/>
          <a:p>
            <a:r>
              <a:rPr lang="en-US" sz="1200" dirty="0">
                <a:solidFill>
                  <a:schemeClr val="bg1"/>
                </a:solidFill>
              </a:rPr>
              <a:t>Photo credit: Adam’s Berry Farm</a:t>
            </a:r>
          </a:p>
        </p:txBody>
      </p:sp>
    </p:spTree>
    <p:extLst>
      <p:ext uri="{BB962C8B-B14F-4D97-AF65-F5344CB8AC3E}">
        <p14:creationId xmlns:p14="http://schemas.microsoft.com/office/powerpoint/2010/main" val="2096455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 &amp; Visibility</a:t>
            </a:r>
          </a:p>
        </p:txBody>
      </p:sp>
      <p:sp>
        <p:nvSpPr>
          <p:cNvPr id="3" name="Content Placeholder 2"/>
          <p:cNvSpPr>
            <a:spLocks noGrp="1"/>
          </p:cNvSpPr>
          <p:nvPr>
            <p:ph idx="1"/>
          </p:nvPr>
        </p:nvSpPr>
        <p:spPr>
          <a:xfrm>
            <a:off x="457201" y="1600201"/>
            <a:ext cx="4114800" cy="3733800"/>
          </a:xfrm>
        </p:spPr>
        <p:txBody>
          <a:bodyPr/>
          <a:lstStyle/>
          <a:p>
            <a:r>
              <a:rPr lang="en-US" dirty="0"/>
              <a:t>Unique strengths</a:t>
            </a:r>
          </a:p>
          <a:p>
            <a:r>
              <a:rPr lang="en-US" dirty="0"/>
              <a:t>Features &amp; benefits</a:t>
            </a:r>
          </a:p>
          <a:p>
            <a:r>
              <a:rPr lang="en-US" dirty="0"/>
              <a:t>Differentiation</a:t>
            </a:r>
          </a:p>
          <a:p>
            <a:r>
              <a:rPr lang="en-US" dirty="0"/>
              <a:t>Consistency &amp; repetition</a:t>
            </a:r>
          </a:p>
        </p:txBody>
      </p:sp>
      <p:pic>
        <p:nvPicPr>
          <p:cNvPr id="5" name="Picture 4"/>
          <p:cNvPicPr>
            <a:picLocks noChangeAspect="1"/>
          </p:cNvPicPr>
          <p:nvPr/>
        </p:nvPicPr>
        <p:blipFill rotWithShape="1">
          <a:blip r:embed="rId3"/>
          <a:srcRect l="15000" t="20371" r="44238" b="8518"/>
          <a:stretch/>
        </p:blipFill>
        <p:spPr>
          <a:xfrm>
            <a:off x="5435599" y="1219200"/>
            <a:ext cx="2717801" cy="2667000"/>
          </a:xfrm>
          <a:prstGeom prst="rect">
            <a:avLst/>
          </a:prstGeom>
        </p:spPr>
      </p:pic>
      <p:pic>
        <p:nvPicPr>
          <p:cNvPr id="6" name="Picture 5"/>
          <p:cNvPicPr>
            <a:picLocks noChangeAspect="1"/>
          </p:cNvPicPr>
          <p:nvPr/>
        </p:nvPicPr>
        <p:blipFill rotWithShape="1">
          <a:blip r:embed="rId3"/>
          <a:srcRect l="56143" t="21841" r="16666" b="52648"/>
          <a:stretch/>
        </p:blipFill>
        <p:spPr>
          <a:xfrm>
            <a:off x="5467336" y="3916362"/>
            <a:ext cx="2686064" cy="1417638"/>
          </a:xfrm>
          <a:prstGeom prst="rect">
            <a:avLst/>
          </a:prstGeom>
        </p:spPr>
      </p:pic>
      <p:sp>
        <p:nvSpPr>
          <p:cNvPr id="7" name="TextBox 6"/>
          <p:cNvSpPr txBox="1"/>
          <p:nvPr/>
        </p:nvSpPr>
        <p:spPr>
          <a:xfrm>
            <a:off x="5486400" y="5257800"/>
            <a:ext cx="3200400" cy="276999"/>
          </a:xfrm>
          <a:prstGeom prst="rect">
            <a:avLst/>
          </a:prstGeom>
          <a:noFill/>
        </p:spPr>
        <p:txBody>
          <a:bodyPr wrap="square" rtlCol="0">
            <a:spAutoFit/>
          </a:bodyPr>
          <a:lstStyle/>
          <a:p>
            <a:r>
              <a:rPr lang="en-US" sz="1200" dirty="0"/>
              <a:t>Screenshot credit: Prospect Farm</a:t>
            </a:r>
          </a:p>
        </p:txBody>
      </p:sp>
    </p:spTree>
    <p:extLst>
      <p:ext uri="{BB962C8B-B14F-4D97-AF65-F5344CB8AC3E}">
        <p14:creationId xmlns:p14="http://schemas.microsoft.com/office/powerpoint/2010/main" val="541496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790" y="1828801"/>
            <a:ext cx="8225010" cy="2590800"/>
          </a:xfrm>
        </p:spPr>
        <p:txBody>
          <a:bodyPr>
            <a:noAutofit/>
          </a:bodyPr>
          <a:lstStyle/>
          <a:p>
            <a:pPr marL="0" indent="0" algn="ctr">
              <a:buNone/>
            </a:pPr>
            <a:r>
              <a:rPr lang="en-US" sz="4800" b="1" dirty="0">
                <a:latin typeface="+mj-lt"/>
              </a:rPr>
              <a:t>Using Online Marketing in a Competitive Environment</a:t>
            </a:r>
          </a:p>
        </p:txBody>
      </p:sp>
    </p:spTree>
    <p:extLst>
      <p:ext uri="{BB962C8B-B14F-4D97-AF65-F5344CB8AC3E}">
        <p14:creationId xmlns:p14="http://schemas.microsoft.com/office/powerpoint/2010/main" val="1704591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 About Your Customers</a:t>
            </a:r>
          </a:p>
        </p:txBody>
      </p:sp>
      <p:sp>
        <p:nvSpPr>
          <p:cNvPr id="3" name="Content Placeholder 2"/>
          <p:cNvSpPr>
            <a:spLocks noGrp="1"/>
          </p:cNvSpPr>
          <p:nvPr>
            <p:ph idx="1"/>
          </p:nvPr>
        </p:nvSpPr>
        <p:spPr>
          <a:xfrm>
            <a:off x="457201" y="1600201"/>
            <a:ext cx="4114800" cy="3733800"/>
          </a:xfrm>
        </p:spPr>
        <p:txBody>
          <a:bodyPr>
            <a:normAutofit/>
          </a:bodyPr>
          <a:lstStyle/>
          <a:p>
            <a:r>
              <a:rPr lang="en-US" dirty="0"/>
              <a:t>Google Analytics</a:t>
            </a:r>
          </a:p>
          <a:p>
            <a:r>
              <a:rPr lang="en-US" dirty="0"/>
              <a:t>Email open &amp; click rates</a:t>
            </a:r>
          </a:p>
          <a:p>
            <a:r>
              <a:rPr lang="en-US" dirty="0"/>
              <a:t>Facebook &amp; other social analytics</a:t>
            </a:r>
          </a:p>
          <a:p>
            <a:r>
              <a:rPr lang="en-US" dirty="0"/>
              <a:t>POS analytics</a:t>
            </a:r>
          </a:p>
        </p:txBody>
      </p:sp>
      <p:pic>
        <p:nvPicPr>
          <p:cNvPr id="4" name="Picture 2" descr="Google Analytics U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628" y="1524000"/>
            <a:ext cx="2133600" cy="2133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953000" y="3733800"/>
            <a:ext cx="1328058" cy="1328058"/>
          </a:xfrm>
          <a:prstGeom prst="rect">
            <a:avLst/>
          </a:prstGeom>
          <a:effectLst>
            <a:outerShdw blurRad="50800" dist="38100" dir="2700000" algn="tl" rotWithShape="0">
              <a:prstClr val="black">
                <a:alpha val="40000"/>
              </a:prstClr>
            </a:outerShdw>
          </a:effectLst>
        </p:spPr>
      </p:pic>
      <p:pic>
        <p:nvPicPr>
          <p:cNvPr id="6" name="Picture 5" descr="email logo-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933" y="1828800"/>
            <a:ext cx="1391557" cy="1391557"/>
          </a:xfrm>
          <a:prstGeom prst="rect">
            <a:avLst/>
          </a:prstGeom>
        </p:spPr>
      </p:pic>
      <p:pic>
        <p:nvPicPr>
          <p:cNvPr id="7" name="Picture 2" descr="https://scontent.fbed1-2.fna.fbcdn.net/v/t1.0-1/p200x200/14224922_1411420128874621_3305970703479437758_n.png?oh=e3c5283e7ad84153fff7d9168b3be98f&amp;oe=59C1BEE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0698" y="3702957"/>
            <a:ext cx="1358902" cy="135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527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nSpc>
                <a:spcPts val="4200"/>
              </a:lnSpc>
            </a:pPr>
            <a:r>
              <a:rPr lang="en-US" dirty="0"/>
              <a:t>Use Google Analytics &amp; Search Console</a:t>
            </a:r>
          </a:p>
        </p:txBody>
      </p:sp>
      <p:pic>
        <p:nvPicPr>
          <p:cNvPr id="4" name="Picture 2" descr="Google Analytics U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95400"/>
            <a:ext cx="3124200" cy="3124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120" y="4181415"/>
            <a:ext cx="2025160" cy="81177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4085" y="4953000"/>
            <a:ext cx="1639688" cy="310870"/>
          </a:xfrm>
          <a:prstGeom prst="rect">
            <a:avLst/>
          </a:prstGeom>
        </p:spPr>
      </p:pic>
      <p:sp>
        <p:nvSpPr>
          <p:cNvPr id="9" name="TextBox 8"/>
          <p:cNvSpPr txBox="1"/>
          <p:nvPr/>
        </p:nvSpPr>
        <p:spPr>
          <a:xfrm>
            <a:off x="457200" y="1219200"/>
            <a:ext cx="46482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10" name="Content Placeholder 2"/>
          <p:cNvSpPr>
            <a:spLocks noGrp="1"/>
          </p:cNvSpPr>
          <p:nvPr>
            <p:ph idx="1"/>
          </p:nvPr>
        </p:nvSpPr>
        <p:spPr>
          <a:xfrm>
            <a:off x="431800" y="1638550"/>
            <a:ext cx="5747540" cy="3733800"/>
          </a:xfrm>
        </p:spPr>
        <p:txBody>
          <a:bodyPr>
            <a:normAutofit fontScale="92500" lnSpcReduction="10000"/>
          </a:bodyPr>
          <a:lstStyle/>
          <a:p>
            <a:pPr marL="514350" indent="-457200"/>
            <a:r>
              <a:rPr lang="en-US" dirty="0"/>
              <a:t>Visitor demographics</a:t>
            </a:r>
          </a:p>
          <a:p>
            <a:pPr marL="514350" indent="-457200"/>
            <a:r>
              <a:rPr lang="en-US" dirty="0"/>
              <a:t>Visitor affinity categories</a:t>
            </a:r>
          </a:p>
          <a:p>
            <a:pPr marL="514350" indent="-457200"/>
            <a:r>
              <a:rPr lang="en-US" dirty="0"/>
              <a:t>What search terms visitors are using to find you</a:t>
            </a:r>
          </a:p>
          <a:p>
            <a:pPr marL="514350" indent="-457200"/>
            <a:r>
              <a:rPr lang="en-US" dirty="0"/>
              <a:t>What’s driving your traffic?</a:t>
            </a:r>
          </a:p>
          <a:p>
            <a:pPr marL="514350" indent="-457200"/>
            <a:r>
              <a:rPr lang="en-US" dirty="0"/>
              <a:t>Most popular pages</a:t>
            </a:r>
          </a:p>
          <a:p>
            <a:pPr marL="514350" indent="-457200"/>
            <a:r>
              <a:rPr lang="en-US" dirty="0"/>
              <a:t>Time spent on site</a:t>
            </a:r>
          </a:p>
        </p:txBody>
      </p:sp>
    </p:spTree>
    <p:extLst>
      <p:ext uri="{BB962C8B-B14F-4D97-AF65-F5344CB8AC3E}">
        <p14:creationId xmlns:p14="http://schemas.microsoft.com/office/powerpoint/2010/main" val="1167706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Google Affinity Categories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9871" y="1295400"/>
            <a:ext cx="7164258" cy="3664072"/>
          </a:xfrm>
        </p:spPr>
      </p:pic>
      <p:sp>
        <p:nvSpPr>
          <p:cNvPr id="5" name="TextBox 4"/>
          <p:cNvSpPr txBox="1"/>
          <p:nvPr/>
        </p:nvSpPr>
        <p:spPr>
          <a:xfrm>
            <a:off x="533400" y="5117068"/>
            <a:ext cx="8077200" cy="369332"/>
          </a:xfrm>
          <a:prstGeom prst="rect">
            <a:avLst/>
          </a:prstGeom>
          <a:noFill/>
        </p:spPr>
        <p:txBody>
          <a:bodyPr wrap="square" rtlCol="0">
            <a:spAutoFit/>
          </a:bodyPr>
          <a:lstStyle/>
          <a:p>
            <a:pPr algn="ctr"/>
            <a:r>
              <a:rPr lang="en-US" b="1" dirty="0"/>
              <a:t>Top categories for Good Egg: Green Living Enthusiasts &amp; Avid Investors</a:t>
            </a:r>
          </a:p>
        </p:txBody>
      </p:sp>
    </p:spTree>
    <p:extLst>
      <p:ext uri="{BB962C8B-B14F-4D97-AF65-F5344CB8AC3E}">
        <p14:creationId xmlns:p14="http://schemas.microsoft.com/office/powerpoint/2010/main" val="2265382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descr="Letter, Block, O, Wooden, Alphab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04" y="2569365"/>
            <a:ext cx="2311536" cy="2311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Letter, Block, E, Wooden, Alphab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1676399"/>
            <a:ext cx="2340613" cy="23406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Get Found With SEO</a:t>
            </a:r>
          </a:p>
        </p:txBody>
      </p:sp>
      <p:pic>
        <p:nvPicPr>
          <p:cNvPr id="28" name="Picture 2" descr="Letter, Block, S, Wooden, Alphab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799" y="2514600"/>
            <a:ext cx="2340611" cy="234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382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What is a Maturing Market?</a:t>
            </a:r>
          </a:p>
          <a:p>
            <a:r>
              <a:rPr lang="en-US" dirty="0"/>
              <a:t>How to Survive in a Mature Market</a:t>
            </a:r>
          </a:p>
          <a:p>
            <a:r>
              <a:rPr lang="en-US" dirty="0"/>
              <a:t>Using Online Marketing as a tool</a:t>
            </a:r>
          </a:p>
          <a:p>
            <a:r>
              <a:rPr lang="en-US" dirty="0"/>
              <a:t>Q&amp;A</a:t>
            </a:r>
          </a:p>
        </p:txBody>
      </p:sp>
    </p:spTree>
    <p:extLst>
      <p:ext uri="{BB962C8B-B14F-4D97-AF65-F5344CB8AC3E}">
        <p14:creationId xmlns:p14="http://schemas.microsoft.com/office/powerpoint/2010/main" val="2729112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umber 3-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09800"/>
            <a:ext cx="9144000" cy="2794498"/>
          </a:xfrm>
          <a:prstGeom prst="rect">
            <a:avLst/>
          </a:prstGeom>
        </p:spPr>
      </p:pic>
      <p:sp>
        <p:nvSpPr>
          <p:cNvPr id="2" name="Title 1"/>
          <p:cNvSpPr>
            <a:spLocks noGrp="1"/>
          </p:cNvSpPr>
          <p:nvPr>
            <p:ph type="title"/>
          </p:nvPr>
        </p:nvSpPr>
        <p:spPr/>
        <p:txBody>
          <a:bodyPr>
            <a:normAutofit fontScale="90000"/>
          </a:bodyPr>
          <a:lstStyle/>
          <a:p>
            <a:r>
              <a:rPr lang="en-US" dirty="0"/>
              <a:t>Page Titles &amp; Descriptions</a:t>
            </a:r>
          </a:p>
        </p:txBody>
      </p:sp>
      <p:sp>
        <p:nvSpPr>
          <p:cNvPr id="6" name="TextBox 5"/>
          <p:cNvSpPr txBox="1"/>
          <p:nvPr/>
        </p:nvSpPr>
        <p:spPr>
          <a:xfrm>
            <a:off x="838200" y="1254258"/>
            <a:ext cx="7162800" cy="830997"/>
          </a:xfrm>
          <a:prstGeom prst="rect">
            <a:avLst/>
          </a:prstGeom>
          <a:noFill/>
        </p:spPr>
        <p:txBody>
          <a:bodyPr wrap="square" rtlCol="0">
            <a:spAutoFit/>
          </a:bodyPr>
          <a:lstStyle/>
          <a:p>
            <a:r>
              <a:rPr lang="en-US" sz="2400" b="1" dirty="0"/>
              <a:t>User enters a search term such as “blue cheese </a:t>
            </a:r>
            <a:r>
              <a:rPr lang="en-US" sz="2400" b="1" dirty="0" err="1"/>
              <a:t>vermont</a:t>
            </a:r>
            <a:r>
              <a:rPr lang="en-US" sz="2400" b="1" dirty="0"/>
              <a:t>” into Google. </a:t>
            </a:r>
          </a:p>
        </p:txBody>
      </p:sp>
      <p:sp>
        <p:nvSpPr>
          <p:cNvPr id="7" name="Rectangle 6"/>
          <p:cNvSpPr/>
          <p:nvPr/>
        </p:nvSpPr>
        <p:spPr>
          <a:xfrm>
            <a:off x="1905000" y="2719614"/>
            <a:ext cx="3429000" cy="480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219200" y="403860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3810000"/>
            <a:ext cx="1371600" cy="369332"/>
          </a:xfrm>
          <a:prstGeom prst="rect">
            <a:avLst/>
          </a:prstGeom>
          <a:noFill/>
        </p:spPr>
        <p:txBody>
          <a:bodyPr wrap="square" rtlCol="0">
            <a:spAutoFit/>
          </a:bodyPr>
          <a:lstStyle/>
          <a:p>
            <a:r>
              <a:rPr lang="en-US" b="1" dirty="0"/>
              <a:t>Page Title</a:t>
            </a:r>
          </a:p>
        </p:txBody>
      </p:sp>
      <p:cxnSp>
        <p:nvCxnSpPr>
          <p:cNvPr id="12" name="Straight Arrow Connector 11"/>
          <p:cNvCxnSpPr/>
          <p:nvPr/>
        </p:nvCxnSpPr>
        <p:spPr>
          <a:xfrm flipH="1">
            <a:off x="4027714" y="1669756"/>
            <a:ext cx="2133600" cy="104985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05000" y="3886200"/>
            <a:ext cx="3886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886" y="4343400"/>
            <a:ext cx="1614714" cy="646331"/>
          </a:xfrm>
          <a:prstGeom prst="rect">
            <a:avLst/>
          </a:prstGeom>
          <a:noFill/>
        </p:spPr>
        <p:txBody>
          <a:bodyPr wrap="square" rtlCol="0">
            <a:spAutoFit/>
          </a:bodyPr>
          <a:lstStyle/>
          <a:p>
            <a:r>
              <a:rPr lang="en-US" b="1" dirty="0"/>
              <a:t>Page Description</a:t>
            </a:r>
          </a:p>
        </p:txBody>
      </p:sp>
      <p:sp>
        <p:nvSpPr>
          <p:cNvPr id="20" name="Rectangle 19"/>
          <p:cNvSpPr/>
          <p:nvPr/>
        </p:nvSpPr>
        <p:spPr>
          <a:xfrm>
            <a:off x="1905000" y="4343400"/>
            <a:ext cx="7086600" cy="480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838200" y="4572000"/>
            <a:ext cx="1061357"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92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Think “Mobile First”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44805"/>
            <a:ext cx="6110726" cy="3952876"/>
          </a:xfrm>
          <a:prstGeom prst="rect">
            <a:avLst/>
          </a:prstGeom>
          <a:effectLst>
            <a:outerShdw blurRad="50800" dist="38100" dir="2700000" algn="tl" rotWithShape="0">
              <a:prstClr val="black">
                <a:alpha val="40000"/>
              </a:prstClr>
            </a:outerShdw>
          </a:effectLst>
        </p:spPr>
      </p:pic>
      <p:sp>
        <p:nvSpPr>
          <p:cNvPr id="8" name="Rectangle 7"/>
          <p:cNvSpPr/>
          <p:nvPr/>
        </p:nvSpPr>
        <p:spPr>
          <a:xfrm>
            <a:off x="1705429" y="5344079"/>
            <a:ext cx="5791200" cy="261610"/>
          </a:xfrm>
          <a:prstGeom prst="rect">
            <a:avLst/>
          </a:prstGeom>
        </p:spPr>
        <p:txBody>
          <a:bodyPr wrap="square">
            <a:spAutoFit/>
          </a:bodyPr>
          <a:lstStyle/>
          <a:p>
            <a:pPr algn="ctr"/>
            <a:r>
              <a:rPr lang="en-US" sz="1100" i="1" dirty="0">
                <a:hlinkClick r:id="rId4"/>
              </a:rPr>
              <a:t>Flexbox</a:t>
            </a:r>
            <a:r>
              <a:rPr lang="en-US" sz="1100" i="1" dirty="0"/>
              <a:t>, Creative Commons</a:t>
            </a:r>
          </a:p>
        </p:txBody>
      </p:sp>
    </p:spTree>
    <p:extLst>
      <p:ext uri="{BB962C8B-B14F-4D97-AF65-F5344CB8AC3E}">
        <p14:creationId xmlns:p14="http://schemas.microsoft.com/office/powerpoint/2010/main" val="1915921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umber 4-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295400"/>
            <a:ext cx="5029200" cy="4195814"/>
          </a:xfrm>
          <a:prstGeom prst="rect">
            <a:avLst/>
          </a:prstGeom>
          <a:ln>
            <a:solidFill>
              <a:schemeClr val="tx1"/>
            </a:solidFill>
          </a:ln>
        </p:spPr>
      </p:pic>
      <p:sp>
        <p:nvSpPr>
          <p:cNvPr id="2" name="Title 1"/>
          <p:cNvSpPr>
            <a:spLocks noGrp="1"/>
          </p:cNvSpPr>
          <p:nvPr>
            <p:ph type="title"/>
          </p:nvPr>
        </p:nvSpPr>
        <p:spPr/>
        <p:txBody>
          <a:bodyPr/>
          <a:lstStyle/>
          <a:p>
            <a:r>
              <a:rPr lang="en-US" dirty="0"/>
              <a:t>Google’s Local 3-Pack</a:t>
            </a:r>
          </a:p>
        </p:txBody>
      </p:sp>
      <p:sp>
        <p:nvSpPr>
          <p:cNvPr id="6" name="TextBox 5"/>
          <p:cNvSpPr txBox="1"/>
          <p:nvPr/>
        </p:nvSpPr>
        <p:spPr>
          <a:xfrm>
            <a:off x="304800" y="2971800"/>
            <a:ext cx="2667000" cy="1477328"/>
          </a:xfrm>
          <a:prstGeom prst="rect">
            <a:avLst/>
          </a:prstGeom>
          <a:noFill/>
          <a:ln w="38100">
            <a:solidFill>
              <a:schemeClr val="tx1"/>
            </a:solidFill>
          </a:ln>
        </p:spPr>
        <p:txBody>
          <a:bodyPr wrap="square" rtlCol="0">
            <a:spAutoFit/>
          </a:bodyPr>
          <a:lstStyle/>
          <a:p>
            <a:r>
              <a:rPr lang="en-US" dirty="0"/>
              <a:t>Google’s “Local 3-Pack” showcases the 3 farms in Dracut that it has assessed as the most relevant. </a:t>
            </a:r>
          </a:p>
        </p:txBody>
      </p:sp>
      <p:sp>
        <p:nvSpPr>
          <p:cNvPr id="10" name="TextBox 9"/>
          <p:cNvSpPr txBox="1"/>
          <p:nvPr/>
        </p:nvSpPr>
        <p:spPr>
          <a:xfrm>
            <a:off x="304800" y="1752600"/>
            <a:ext cx="2667000" cy="646331"/>
          </a:xfrm>
          <a:prstGeom prst="rect">
            <a:avLst/>
          </a:prstGeom>
          <a:noFill/>
          <a:ln w="38100">
            <a:solidFill>
              <a:schemeClr val="tx1"/>
            </a:solidFill>
          </a:ln>
        </p:spPr>
        <p:txBody>
          <a:bodyPr wrap="square" rtlCol="0">
            <a:spAutoFit/>
          </a:bodyPr>
          <a:lstStyle/>
          <a:p>
            <a:r>
              <a:rPr lang="en-US" dirty="0"/>
              <a:t>User searches for “farms </a:t>
            </a:r>
            <a:r>
              <a:rPr lang="en-US" dirty="0" err="1"/>
              <a:t>dracut</a:t>
            </a:r>
            <a:r>
              <a:rPr lang="en-US" dirty="0"/>
              <a:t> ma”</a:t>
            </a:r>
          </a:p>
        </p:txBody>
      </p:sp>
      <p:cxnSp>
        <p:nvCxnSpPr>
          <p:cNvPr id="12" name="Straight Arrow Connector 11"/>
          <p:cNvCxnSpPr/>
          <p:nvPr/>
        </p:nvCxnSpPr>
        <p:spPr>
          <a:xfrm flipV="1">
            <a:off x="3048000" y="1676400"/>
            <a:ext cx="1175657" cy="47110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48000" y="3276600"/>
            <a:ext cx="1175657" cy="31870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551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nSpc>
                <a:spcPts val="4200"/>
              </a:lnSpc>
            </a:pPr>
            <a:r>
              <a:rPr lang="en-US" dirty="0"/>
              <a:t>Increase Visibility &amp; Communications</a:t>
            </a:r>
          </a:p>
        </p:txBody>
      </p:sp>
      <p:sp>
        <p:nvSpPr>
          <p:cNvPr id="3" name="Content Placeholder 2"/>
          <p:cNvSpPr>
            <a:spLocks noGrp="1"/>
          </p:cNvSpPr>
          <p:nvPr>
            <p:ph idx="1"/>
          </p:nvPr>
        </p:nvSpPr>
        <p:spPr/>
        <p:txBody>
          <a:bodyPr>
            <a:normAutofit/>
          </a:bodyPr>
          <a:lstStyle/>
          <a:p>
            <a:r>
              <a:rPr lang="en-US" dirty="0"/>
              <a:t>Increase visibility using online marketing.</a:t>
            </a:r>
          </a:p>
          <a:p>
            <a:r>
              <a:rPr lang="en-US" dirty="0"/>
              <a:t>Choose a few online channels to start.</a:t>
            </a:r>
          </a:p>
          <a:p>
            <a:r>
              <a:rPr lang="en-US" dirty="0"/>
              <a:t>Each marketing channel helps reinforce the others.</a:t>
            </a:r>
          </a:p>
          <a:p>
            <a:r>
              <a:rPr lang="en-US" dirty="0"/>
              <a:t>Don’t ignore conventional marketing!</a:t>
            </a:r>
          </a:p>
          <a:p>
            <a:endParaRPr lang="en-US" dirty="0"/>
          </a:p>
        </p:txBody>
      </p:sp>
    </p:spTree>
    <p:extLst>
      <p:ext uri="{BB962C8B-B14F-4D97-AF65-F5344CB8AC3E}">
        <p14:creationId xmlns:p14="http://schemas.microsoft.com/office/powerpoint/2010/main" val="2986929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nSpc>
                <a:spcPts val="4200"/>
              </a:lnSpc>
            </a:pPr>
            <a:r>
              <a:rPr lang="en-US" dirty="0"/>
              <a:t>Claim Your </a:t>
            </a:r>
            <a:br>
              <a:rPr lang="en-US" dirty="0"/>
            </a:br>
            <a:r>
              <a:rPr lang="en-US" dirty="0"/>
              <a:t>Business Listings</a:t>
            </a:r>
          </a:p>
        </p:txBody>
      </p:sp>
      <p:pic>
        <p:nvPicPr>
          <p:cNvPr id="1026" name="Picture 2" descr="Image result for google my business 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58668"/>
            <a:ext cx="3331776" cy="1341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246" y="1759041"/>
            <a:ext cx="4102754" cy="52695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4267" y="2406683"/>
            <a:ext cx="2419048" cy="74285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457" y="3355425"/>
            <a:ext cx="1684031" cy="1652222"/>
          </a:xfrm>
          <a:prstGeom prst="rect">
            <a:avLst/>
          </a:prstGeom>
          <a:effectLst>
            <a:outerShdw blurRad="50800" dist="38100" dir="2700000" algn="tl" rotWithShape="0">
              <a:prstClr val="black">
                <a:alpha val="40000"/>
              </a:prstClr>
            </a:outerShdw>
          </a:effectLst>
        </p:spPr>
      </p:pic>
      <p:pic>
        <p:nvPicPr>
          <p:cNvPr id="9" name="Picture 4" descr="Vermont Fresh Netwo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5057" y="3410669"/>
            <a:ext cx="1513799" cy="15516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6" descr="https://scontent.fbed1-2.fna.fbcdn.net/v/t1.0-1/p200x200/10850148_862227163800281_5146454087496240058_n.jpg?oh=d5290712b87ddace27b5757f308e3166&amp;oe=5934AE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6257" y="3286759"/>
            <a:ext cx="1675555" cy="16755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https://scontent.fbed1-2.fna.fbcdn.net/v/t1.0-1/c19.0.200.200/p200x200/12249876_900991323318773_1060539100172588153_n.png?oh=d9bc40420c6bd59ffaa165f927b504b8&amp;oe=592E9B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3429000"/>
            <a:ext cx="1295400" cy="1295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29400" y="4737343"/>
            <a:ext cx="1752600" cy="307777"/>
          </a:xfrm>
          <a:prstGeom prst="rect">
            <a:avLst/>
          </a:prstGeom>
          <a:noFill/>
        </p:spPr>
        <p:txBody>
          <a:bodyPr wrap="square" rtlCol="0">
            <a:spAutoFit/>
          </a:bodyPr>
          <a:lstStyle/>
          <a:p>
            <a:r>
              <a:rPr lang="en-US" sz="1400" b="1" dirty="0" err="1"/>
              <a:t>pickyourown.farm</a:t>
            </a:r>
            <a:endParaRPr lang="en-US" sz="1400" b="1" dirty="0"/>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41965" y="2438400"/>
            <a:ext cx="1414800" cy="679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874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oogle my business log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48" y="2293568"/>
            <a:ext cx="4298752" cy="321991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yelp logo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399" y="1091314"/>
            <a:ext cx="2866571" cy="1834605"/>
          </a:xfrm>
          <a:prstGeom prst="rect">
            <a:avLst/>
          </a:prstGeom>
          <a:effectLst>
            <a:outerShdw blurRad="50800" dist="38100" dir="2700000" algn="tl" rotWithShape="0">
              <a:prstClr val="black">
                <a:alpha val="40000"/>
              </a:prstClr>
            </a:outerShdw>
          </a:effectLst>
        </p:spPr>
      </p:pic>
      <p:sp>
        <p:nvSpPr>
          <p:cNvPr id="5" name="Title 1"/>
          <p:cNvSpPr>
            <a:spLocks noGrp="1"/>
          </p:cNvSpPr>
          <p:nvPr>
            <p:ph type="title"/>
          </p:nvPr>
        </p:nvSpPr>
        <p:spPr>
          <a:xfrm>
            <a:off x="460375" y="375104"/>
            <a:ext cx="8229600" cy="1143000"/>
          </a:xfrm>
        </p:spPr>
        <p:txBody>
          <a:bodyPr>
            <a:normAutofit/>
          </a:bodyPr>
          <a:lstStyle/>
          <a:p>
            <a:r>
              <a:rPr lang="en-US" dirty="0"/>
              <a:t>Don’t Ignore Review Sites</a:t>
            </a:r>
          </a:p>
        </p:txBody>
      </p:sp>
      <p:pic>
        <p:nvPicPr>
          <p:cNvPr id="6" name="Picture 5"/>
          <p:cNvPicPr>
            <a:picLocks noChangeAspect="1"/>
          </p:cNvPicPr>
          <p:nvPr/>
        </p:nvPicPr>
        <p:blipFill>
          <a:blip r:embed="rId5"/>
          <a:stretch>
            <a:fillRect/>
          </a:stretch>
        </p:blipFill>
        <p:spPr>
          <a:xfrm>
            <a:off x="5105400" y="3141526"/>
            <a:ext cx="1524000" cy="1524000"/>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9313" y="1317513"/>
            <a:ext cx="1836174" cy="1824013"/>
          </a:xfrm>
          <a:prstGeom prst="rect">
            <a:avLst/>
          </a:prstGeom>
        </p:spPr>
      </p:pic>
    </p:spTree>
    <p:extLst>
      <p:ext uri="{BB962C8B-B14F-4D97-AF65-F5344CB8AC3E}">
        <p14:creationId xmlns:p14="http://schemas.microsoft.com/office/powerpoint/2010/main" val="571013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1189038"/>
          </a:xfrm>
        </p:spPr>
        <p:txBody>
          <a:bodyPr>
            <a:normAutofit/>
          </a:bodyPr>
          <a:lstStyle/>
          <a:p>
            <a:pPr>
              <a:lnSpc>
                <a:spcPts val="4200"/>
              </a:lnSpc>
            </a:pPr>
            <a:r>
              <a:rPr lang="en-US" dirty="0"/>
              <a:t>Match Your Tools to </a:t>
            </a:r>
            <a:br>
              <a:rPr lang="en-US" dirty="0"/>
            </a:br>
            <a:r>
              <a:rPr lang="en-US" dirty="0"/>
              <a:t>Your Goals &amp; Audiences</a:t>
            </a:r>
          </a:p>
        </p:txBody>
      </p:sp>
      <p:pic>
        <p:nvPicPr>
          <p:cNvPr id="6" name="Picture 5" descr="website log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892300"/>
            <a:ext cx="1518557" cy="1518557"/>
          </a:xfrm>
          <a:prstGeom prst="rect">
            <a:avLst/>
          </a:prstGeom>
        </p:spPr>
      </p:pic>
      <p:pic>
        <p:nvPicPr>
          <p:cNvPr id="7" name="Picture 6" descr="facebook log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957614"/>
            <a:ext cx="1453243" cy="1453243"/>
          </a:xfrm>
          <a:prstGeom prst="rect">
            <a:avLst/>
          </a:prstGeom>
        </p:spPr>
      </p:pic>
      <p:pic>
        <p:nvPicPr>
          <p:cNvPr id="8" name="Picture 7" descr="email logo-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599" y="3809999"/>
            <a:ext cx="1518557" cy="1518557"/>
          </a:xfrm>
          <a:prstGeom prst="rect">
            <a:avLst/>
          </a:prstGeom>
        </p:spPr>
      </p:pic>
      <p:pic>
        <p:nvPicPr>
          <p:cNvPr id="9" name="Picture 8" descr="Yelp logo-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200" y="3809999"/>
            <a:ext cx="1453243" cy="1453243"/>
          </a:xfrm>
          <a:prstGeom prst="rect">
            <a:avLst/>
          </a:prstGeom>
        </p:spPr>
      </p:pic>
    </p:spTree>
    <p:extLst>
      <p:ext uri="{BB962C8B-B14F-4D97-AF65-F5344CB8AC3E}">
        <p14:creationId xmlns:p14="http://schemas.microsoft.com/office/powerpoint/2010/main" val="497103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Usage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213015"/>
              </p:ext>
            </p:extLst>
          </p:nvPr>
        </p:nvGraphicFramePr>
        <p:xfrm>
          <a:off x="457200" y="1600200"/>
          <a:ext cx="8229599" cy="3840480"/>
        </p:xfrm>
        <a:graphic>
          <a:graphicData uri="http://schemas.openxmlformats.org/drawingml/2006/table">
            <a:tbl>
              <a:tblPr firstRow="1" bandRow="1">
                <a:tableStyleId>{5A111915-BE36-4E01-A7E5-04B1672EAD32}</a:tableStyleId>
              </a:tblPr>
              <a:tblGrid>
                <a:gridCol w="1175657">
                  <a:extLst>
                    <a:ext uri="{9D8B030D-6E8A-4147-A177-3AD203B41FA5}">
                      <a16:colId xmlns="" xmlns:a16="http://schemas.microsoft.com/office/drawing/2014/main" val="20000"/>
                    </a:ext>
                  </a:extLst>
                </a:gridCol>
                <a:gridCol w="957943">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gridCol w="1371600">
                  <a:extLst>
                    <a:ext uri="{9D8B030D-6E8A-4147-A177-3AD203B41FA5}">
                      <a16:colId xmlns="" xmlns:a16="http://schemas.microsoft.com/office/drawing/2014/main" val="20005"/>
                    </a:ext>
                  </a:extLst>
                </a:gridCol>
                <a:gridCol w="990599">
                  <a:extLst>
                    <a:ext uri="{9D8B030D-6E8A-4147-A177-3AD203B41FA5}">
                      <a16:colId xmlns="" xmlns:a16="http://schemas.microsoft.com/office/drawing/2014/main" val="20006"/>
                    </a:ext>
                  </a:extLst>
                </a:gridCol>
              </a:tblGrid>
              <a:tr h="635000">
                <a:tc>
                  <a:txBody>
                    <a:bodyPr/>
                    <a:lstStyle/>
                    <a:p>
                      <a:r>
                        <a:rPr lang="en-US" dirty="0"/>
                        <a:t>Channel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 Who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How</a:t>
                      </a:r>
                      <a:r>
                        <a:rPr lang="en-US" baseline="0" dirty="0"/>
                        <a:t>  Often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Usage</a:t>
                      </a:r>
                      <a:r>
                        <a:rPr lang="en-US" baseline="0" dirty="0"/>
                        <a:t> by Age Grp.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Usage by 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Usage by Coll</a:t>
                      </a:r>
                      <a:r>
                        <a:rPr lang="en-US" baseline="0" dirty="0"/>
                        <a:t>. grads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Usage by Hi</a:t>
                      </a:r>
                      <a:r>
                        <a:rPr lang="en-US" baseline="0" dirty="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35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76% Daily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All</a:t>
                      </a:r>
                      <a:r>
                        <a:rPr lang="en-US" baseline="0" dirty="0"/>
                        <a:t> (including 36% of </a:t>
                      </a:r>
                      <a:r>
                        <a:rPr lang="en-US" dirty="0"/>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Equal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77</a:t>
                      </a:r>
                      <a:r>
                        <a:rPr lang="en-US" baseline="0" dirty="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35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51% Daily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All</a:t>
                      </a:r>
                      <a:r>
                        <a:rPr lang="en-US" sz="1800" baseline="0" dirty="0"/>
                        <a:t> (including</a:t>
                      </a:r>
                      <a:br>
                        <a:rPr lang="en-US" sz="1800" baseline="0" dirty="0"/>
                      </a:br>
                      <a:r>
                        <a:rPr lang="en-US" sz="1800" baseline="0" dirty="0"/>
                        <a:t>59% of </a:t>
                      </a:r>
                      <a:r>
                        <a:rPr lang="en-US" sz="1800" dirty="0"/>
                        <a:t>18-29)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More W than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635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25% Daily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More W than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a:t>33%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35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a:t>
                      </a:r>
                      <a:r>
                        <a:rPr lang="en-US" baseline="0" dirty="0"/>
                        <a:t> Daily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All</a:t>
                      </a:r>
                      <a:br>
                        <a:rPr lang="en-US" dirty="0"/>
                      </a:b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More M than 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635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42% Daily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All</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(esp.</a:t>
                      </a:r>
                      <a:r>
                        <a:rPr lang="en-US" baseline="0" dirty="0"/>
                        <a:t> 18-29)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Equal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pic>
        <p:nvPicPr>
          <p:cNvPr id="5" name="Picture 4"/>
          <p:cNvPicPr>
            <a:picLocks noChangeAspect="1"/>
          </p:cNvPicPr>
          <p:nvPr/>
        </p:nvPicPr>
        <p:blipFill>
          <a:blip r:embed="rId3"/>
          <a:stretch>
            <a:fillRect/>
          </a:stretch>
        </p:blipFill>
        <p:spPr>
          <a:xfrm>
            <a:off x="813302" y="2362200"/>
            <a:ext cx="457200" cy="457200"/>
          </a:xfrm>
          <a:prstGeom prst="rect">
            <a:avLst/>
          </a:prstGeom>
          <a:effectLst>
            <a:outerShdw blurRad="50800" dist="38100" dir="2700000" algn="tl" rotWithShape="0">
              <a:prstClr val="black">
                <a:alpha val="40000"/>
              </a:prstClr>
            </a:outerShdw>
          </a:effectLst>
        </p:spPr>
      </p:pic>
      <p:pic>
        <p:nvPicPr>
          <p:cNvPr id="6" name="Content Placeholder 3"/>
          <p:cNvPicPr>
            <a:picLocks noChangeAspect="1"/>
          </p:cNvPicPr>
          <p:nvPr/>
        </p:nvPicPr>
        <p:blipFill>
          <a:blip r:embed="rId4"/>
          <a:stretch>
            <a:fillRect/>
          </a:stretch>
        </p:blipFill>
        <p:spPr>
          <a:xfrm>
            <a:off x="787815" y="2921383"/>
            <a:ext cx="508173" cy="508173"/>
          </a:xfrm>
          <a:prstGeom prst="rect">
            <a:avLst/>
          </a:prstGeom>
          <a:effectLst>
            <a:outerShdw blurRad="50800" dist="38100" dir="2700000" algn="tl" rotWithShape="0">
              <a:prstClr val="black">
                <a:alpha val="40000"/>
              </a:prstClr>
            </a:outerShdw>
          </a:effectLst>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199" y="3581400"/>
            <a:ext cx="465707" cy="465707"/>
          </a:xfrm>
          <a:prstGeom prst="rect">
            <a:avLst/>
          </a:prstGeom>
          <a:effectLst>
            <a:outerShdw blurRad="50800" dist="38100" dir="2700000" algn="tl" rotWithShape="0">
              <a:prstClr val="black">
                <a:alpha val="40000"/>
              </a:prstClr>
            </a:outerShdw>
          </a:effectLst>
        </p:spPr>
      </p:pic>
      <p:pic>
        <p:nvPicPr>
          <p:cNvPr id="8"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033" y="4246137"/>
            <a:ext cx="524010" cy="47826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951" y="4876800"/>
            <a:ext cx="468275" cy="468275"/>
          </a:xfrm>
          <a:prstGeom prst="rect">
            <a:avLst/>
          </a:prstGeom>
        </p:spPr>
      </p:pic>
    </p:spTree>
    <p:extLst>
      <p:ext uri="{BB962C8B-B14F-4D97-AF65-F5344CB8AC3E}">
        <p14:creationId xmlns:p14="http://schemas.microsoft.com/office/powerpoint/2010/main" val="203302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one farmer put it</a:t>
            </a:r>
          </a:p>
        </p:txBody>
      </p:sp>
      <p:sp>
        <p:nvSpPr>
          <p:cNvPr id="3" name="Content Placeholder 2"/>
          <p:cNvSpPr>
            <a:spLocks noGrp="1"/>
          </p:cNvSpPr>
          <p:nvPr>
            <p:ph idx="1"/>
          </p:nvPr>
        </p:nvSpPr>
        <p:spPr>
          <a:xfrm>
            <a:off x="1600199" y="1600200"/>
            <a:ext cx="5943601" cy="3809999"/>
          </a:xfrm>
        </p:spPr>
        <p:txBody>
          <a:bodyPr>
            <a:normAutofit lnSpcReduction="10000"/>
          </a:bodyPr>
          <a:lstStyle/>
          <a:p>
            <a:pPr marL="0" indent="0">
              <a:buNone/>
            </a:pPr>
            <a:r>
              <a:rPr lang="en-US" dirty="0"/>
              <a:t>“20 years ago, mediocre stuff sold. Quality is now very important. [Our] Sales have slumped due to quality issues. There is just too much competition and much of it is better quality.” </a:t>
            </a:r>
          </a:p>
          <a:p>
            <a:pPr marL="0" indent="0" algn="r">
              <a:buNone/>
            </a:pPr>
            <a:r>
              <a:rPr lang="en-US" dirty="0"/>
              <a:t>4/27/2017</a:t>
            </a:r>
          </a:p>
        </p:txBody>
      </p:sp>
    </p:spTree>
    <p:extLst>
      <p:ext uri="{BB962C8B-B14F-4D97-AF65-F5344CB8AC3E}">
        <p14:creationId xmlns:p14="http://schemas.microsoft.com/office/powerpoint/2010/main" val="33960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nSpc>
                <a:spcPts val="4200"/>
              </a:lnSpc>
            </a:pPr>
            <a:r>
              <a:rPr lang="en-US" dirty="0"/>
              <a:t>The Local Foods Market </a:t>
            </a:r>
            <a:br>
              <a:rPr lang="en-US" dirty="0"/>
            </a:br>
            <a:r>
              <a:rPr lang="en-US" dirty="0"/>
              <a:t>Is Maturing</a:t>
            </a:r>
          </a:p>
        </p:txBody>
      </p:sp>
      <p:sp>
        <p:nvSpPr>
          <p:cNvPr id="4" name="AutoShape 2" descr="Image result for consumer adoption cur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onsumer adoption cur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onsumer adoption curv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consumer adoption curv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consumer adoption curv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NUmber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133600"/>
            <a:ext cx="7315200" cy="3053897"/>
          </a:xfrm>
          <a:prstGeom prst="rect">
            <a:avLst/>
          </a:prstGeom>
        </p:spPr>
      </p:pic>
    </p:spTree>
    <p:extLst>
      <p:ext uri="{BB962C8B-B14F-4D97-AF65-F5344CB8AC3E}">
        <p14:creationId xmlns:p14="http://schemas.microsoft.com/office/powerpoint/2010/main" val="4134122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Surviving in a Mature Market</a:t>
            </a:r>
          </a:p>
        </p:txBody>
      </p:sp>
      <p:sp>
        <p:nvSpPr>
          <p:cNvPr id="3" name="Content Placeholder 2"/>
          <p:cNvSpPr>
            <a:spLocks noGrp="1"/>
          </p:cNvSpPr>
          <p:nvPr>
            <p:ph idx="1"/>
          </p:nvPr>
        </p:nvSpPr>
        <p:spPr/>
        <p:txBody>
          <a:bodyPr>
            <a:normAutofit fontScale="85000" lnSpcReduction="10000"/>
          </a:bodyPr>
          <a:lstStyle/>
          <a:p>
            <a:pPr marL="609600" indent="-609600">
              <a:buFontTx/>
              <a:buAutoNum type="arabicPeriod"/>
            </a:pPr>
            <a:r>
              <a:rPr lang="en-US" dirty="0">
                <a:solidFill>
                  <a:srgbClr val="000000"/>
                </a:solidFill>
                <a:latin typeface="Calibri" pitchFamily="34" charset="0"/>
              </a:rPr>
              <a:t>Understand your customer</a:t>
            </a:r>
          </a:p>
          <a:p>
            <a:pPr marL="609600" indent="-609600">
              <a:buFontTx/>
              <a:buAutoNum type="arabicPeriod"/>
            </a:pPr>
            <a:r>
              <a:rPr lang="en-US" dirty="0">
                <a:solidFill>
                  <a:srgbClr val="000000"/>
                </a:solidFill>
                <a:latin typeface="Calibri" pitchFamily="34" charset="0"/>
              </a:rPr>
              <a:t>Use market segmentation</a:t>
            </a:r>
          </a:p>
          <a:p>
            <a:pPr marL="609600" indent="-609600">
              <a:buFontTx/>
              <a:buAutoNum type="arabicPeriod"/>
            </a:pPr>
            <a:r>
              <a:rPr lang="en-US" dirty="0">
                <a:solidFill>
                  <a:srgbClr val="000000"/>
                </a:solidFill>
                <a:latin typeface="Calibri" pitchFamily="34" charset="0"/>
              </a:rPr>
              <a:t>Innovate if necessary: new products, services, availability</a:t>
            </a:r>
          </a:p>
          <a:p>
            <a:pPr marL="609600" indent="-609600">
              <a:buFontTx/>
              <a:buAutoNum type="arabicPeriod"/>
            </a:pPr>
            <a:r>
              <a:rPr lang="en-US" dirty="0">
                <a:solidFill>
                  <a:srgbClr val="000000"/>
                </a:solidFill>
                <a:latin typeface="Calibri" pitchFamily="34" charset="0"/>
              </a:rPr>
              <a:t>Keep your brand fresh</a:t>
            </a:r>
          </a:p>
          <a:p>
            <a:pPr marL="609600" indent="-609600">
              <a:buFontTx/>
              <a:buAutoNum type="arabicPeriod"/>
            </a:pPr>
            <a:r>
              <a:rPr lang="en-US" dirty="0">
                <a:solidFill>
                  <a:srgbClr val="000000"/>
                </a:solidFill>
                <a:latin typeface="Calibri" pitchFamily="34" charset="0"/>
              </a:rPr>
              <a:t>Be able to withstand price pressure</a:t>
            </a:r>
          </a:p>
          <a:p>
            <a:pPr marL="609600" indent="-609600">
              <a:buFontTx/>
              <a:buAutoNum type="arabicPeriod"/>
            </a:pPr>
            <a:r>
              <a:rPr lang="en-US" dirty="0">
                <a:solidFill>
                  <a:srgbClr val="000000"/>
                </a:solidFill>
                <a:latin typeface="Calibri" pitchFamily="34" charset="0"/>
              </a:rPr>
              <a:t>Provide a great customer experience</a:t>
            </a:r>
          </a:p>
          <a:p>
            <a:pPr marL="609600" indent="-609600">
              <a:buFontTx/>
              <a:buAutoNum type="arabicPeriod"/>
            </a:pPr>
            <a:r>
              <a:rPr lang="en-US" dirty="0">
                <a:solidFill>
                  <a:srgbClr val="000000"/>
                </a:solidFill>
                <a:latin typeface="Calibri" pitchFamily="34" charset="0"/>
              </a:rPr>
              <a:t>Focus on increasing communication and visibility</a:t>
            </a:r>
          </a:p>
          <a:p>
            <a:endParaRPr lang="en-US" dirty="0"/>
          </a:p>
        </p:txBody>
      </p:sp>
    </p:spTree>
    <p:extLst>
      <p:ext uri="{BB962C8B-B14F-4D97-AF65-F5344CB8AC3E}">
        <p14:creationId xmlns:p14="http://schemas.microsoft.com/office/powerpoint/2010/main" val="2492681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nSpc>
                <a:spcPts val="4200"/>
              </a:lnSpc>
            </a:pPr>
            <a:r>
              <a:rPr lang="en-US" dirty="0"/>
              <a:t>Customers Change </a:t>
            </a:r>
            <a:br>
              <a:rPr lang="en-US" dirty="0"/>
            </a:br>
            <a:r>
              <a:rPr lang="en-US" dirty="0"/>
              <a:t>as the Market Matures</a:t>
            </a:r>
          </a:p>
        </p:txBody>
      </p:sp>
      <p:pic>
        <p:nvPicPr>
          <p:cNvPr id="3" name="Picture 2" descr="number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76400"/>
            <a:ext cx="8541508" cy="3862247"/>
          </a:xfrm>
          <a:prstGeom prst="rect">
            <a:avLst/>
          </a:prstGeom>
        </p:spPr>
      </p:pic>
    </p:spTree>
    <p:extLst>
      <p:ext uri="{BB962C8B-B14F-4D97-AF65-F5344CB8AC3E}">
        <p14:creationId xmlns:p14="http://schemas.microsoft.com/office/powerpoint/2010/main" val="1475824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rmAutofit fontScale="90000"/>
          </a:bodyPr>
          <a:lstStyle/>
          <a:p>
            <a:pPr>
              <a:lnSpc>
                <a:spcPts val="4200"/>
              </a:lnSpc>
            </a:pPr>
            <a:r>
              <a:rPr lang="en-US" dirty="0"/>
              <a:t>Who Are or </a:t>
            </a:r>
            <a:r>
              <a:rPr lang="en-US" i="1" dirty="0"/>
              <a:t>COULD BE </a:t>
            </a:r>
            <a:br>
              <a:rPr lang="en-US" i="1" dirty="0"/>
            </a:br>
            <a:r>
              <a:rPr lang="en-US" dirty="0"/>
              <a:t>Your Target Customers?</a:t>
            </a:r>
          </a:p>
        </p:txBody>
      </p:sp>
      <p:sp>
        <p:nvSpPr>
          <p:cNvPr id="3" name="Content Placeholder 2"/>
          <p:cNvSpPr>
            <a:spLocks noGrp="1"/>
          </p:cNvSpPr>
          <p:nvPr>
            <p:ph idx="1"/>
          </p:nvPr>
        </p:nvSpPr>
        <p:spPr>
          <a:xfrm>
            <a:off x="457200" y="1676400"/>
            <a:ext cx="4114800" cy="3733800"/>
          </a:xfrm>
        </p:spPr>
        <p:txBody>
          <a:bodyPr>
            <a:normAutofit fontScale="70000" lnSpcReduction="20000"/>
          </a:bodyPr>
          <a:lstStyle/>
          <a:p>
            <a:r>
              <a:rPr lang="en-US" dirty="0"/>
              <a:t>Early adopters… mainstream</a:t>
            </a:r>
          </a:p>
          <a:p>
            <a:r>
              <a:rPr lang="en-US" dirty="0"/>
              <a:t>Local… national</a:t>
            </a:r>
          </a:p>
          <a:p>
            <a:r>
              <a:rPr lang="en-US" dirty="0"/>
              <a:t>Millennials </a:t>
            </a:r>
            <a:r>
              <a:rPr lang="en-US" i="1" dirty="0"/>
              <a:t>AND</a:t>
            </a:r>
            <a:r>
              <a:rPr lang="en-US" dirty="0"/>
              <a:t> </a:t>
            </a:r>
            <a:br>
              <a:rPr lang="en-US" dirty="0"/>
            </a:br>
            <a:r>
              <a:rPr lang="en-US" dirty="0"/>
              <a:t>baby boomers?</a:t>
            </a:r>
          </a:p>
          <a:p>
            <a:r>
              <a:rPr lang="en-US" dirty="0"/>
              <a:t>How can your product appeal to a broader consumer base?</a:t>
            </a:r>
          </a:p>
          <a:p>
            <a:r>
              <a:rPr lang="en-US" dirty="0"/>
              <a:t>What are their needs &amp; values?</a:t>
            </a:r>
          </a:p>
          <a:p>
            <a:r>
              <a:rPr lang="en-US" dirty="0"/>
              <a:t>How do you reach &amp; resonate with them?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690"/>
          <a:stretch/>
        </p:blipFill>
        <p:spPr>
          <a:xfrm>
            <a:off x="4953000" y="1828800"/>
            <a:ext cx="3683000" cy="3200400"/>
          </a:xfrm>
          <a:prstGeom prst="rect">
            <a:avLst/>
          </a:prstGeom>
        </p:spPr>
      </p:pic>
      <p:sp>
        <p:nvSpPr>
          <p:cNvPr id="7" name="TextBox 6"/>
          <p:cNvSpPr txBox="1"/>
          <p:nvPr/>
        </p:nvSpPr>
        <p:spPr>
          <a:xfrm>
            <a:off x="4953000" y="5029200"/>
            <a:ext cx="3683000" cy="276999"/>
          </a:xfrm>
          <a:prstGeom prst="rect">
            <a:avLst/>
          </a:prstGeom>
          <a:noFill/>
        </p:spPr>
        <p:txBody>
          <a:bodyPr wrap="square" rtlCol="0">
            <a:spAutoFit/>
          </a:bodyPr>
          <a:lstStyle/>
          <a:p>
            <a:r>
              <a:rPr lang="en-US" sz="1200" dirty="0"/>
              <a:t>Feast &amp; Field Market, photo credit Chloe</a:t>
            </a:r>
          </a:p>
        </p:txBody>
      </p:sp>
    </p:spTree>
    <p:extLst>
      <p:ext uri="{BB962C8B-B14F-4D97-AF65-F5344CB8AC3E}">
        <p14:creationId xmlns:p14="http://schemas.microsoft.com/office/powerpoint/2010/main" val="907923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nSpc>
                <a:spcPts val="4200"/>
              </a:lnSpc>
            </a:pPr>
            <a:r>
              <a:rPr lang="en-US" dirty="0"/>
              <a:t>Increasing </a:t>
            </a:r>
            <a:br>
              <a:rPr lang="en-US" dirty="0"/>
            </a:br>
            <a:r>
              <a:rPr lang="en-US" dirty="0"/>
              <a:t>Market Segmentation</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5429" y="1524000"/>
            <a:ext cx="3145971" cy="1966232"/>
          </a:xfrm>
        </p:spPr>
      </p:pic>
      <p:sp>
        <p:nvSpPr>
          <p:cNvPr id="6" name="Rectangle 5"/>
          <p:cNvSpPr/>
          <p:nvPr/>
        </p:nvSpPr>
        <p:spPr>
          <a:xfrm>
            <a:off x="4572000" y="1676400"/>
            <a:ext cx="3505200" cy="369332"/>
          </a:xfrm>
          <a:prstGeom prst="rect">
            <a:avLst/>
          </a:prstGeom>
        </p:spPr>
        <p:txBody>
          <a:bodyPr wrap="square">
            <a:spAutoFit/>
          </a:bodyPr>
          <a:lstStyle/>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900" y="1524000"/>
            <a:ext cx="2552700" cy="17907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609502"/>
            <a:ext cx="3380587" cy="164829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6651" y="3337787"/>
            <a:ext cx="2495040" cy="192001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3572" y="3326901"/>
            <a:ext cx="2037028" cy="203702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9400" y="1676400"/>
            <a:ext cx="2206471" cy="1283355"/>
          </a:xfrm>
          <a:prstGeom prst="rect">
            <a:avLst/>
          </a:prstGeom>
        </p:spPr>
      </p:pic>
      <p:sp>
        <p:nvSpPr>
          <p:cNvPr id="4" name="TextBox 3"/>
          <p:cNvSpPr txBox="1"/>
          <p:nvPr/>
        </p:nvSpPr>
        <p:spPr>
          <a:xfrm>
            <a:off x="3761587" y="3137356"/>
            <a:ext cx="2563013" cy="215444"/>
          </a:xfrm>
          <a:prstGeom prst="rect">
            <a:avLst/>
          </a:prstGeom>
          <a:noFill/>
        </p:spPr>
        <p:txBody>
          <a:bodyPr wrap="square" rtlCol="0">
            <a:spAutoFit/>
          </a:bodyPr>
          <a:lstStyle/>
          <a:p>
            <a:r>
              <a:rPr lang="en-US" sz="800" dirty="0"/>
              <a:t>Budweiser Canada (via Le Journal de Quebec)</a:t>
            </a:r>
          </a:p>
        </p:txBody>
      </p:sp>
      <p:sp>
        <p:nvSpPr>
          <p:cNvPr id="7" name="TextBox 6"/>
          <p:cNvSpPr txBox="1"/>
          <p:nvPr/>
        </p:nvSpPr>
        <p:spPr>
          <a:xfrm>
            <a:off x="6497372" y="5334000"/>
            <a:ext cx="2494228" cy="215444"/>
          </a:xfrm>
          <a:prstGeom prst="rect">
            <a:avLst/>
          </a:prstGeom>
          <a:noFill/>
        </p:spPr>
        <p:txBody>
          <a:bodyPr wrap="square" rtlCol="0">
            <a:spAutoFit/>
          </a:bodyPr>
          <a:lstStyle/>
          <a:p>
            <a:r>
              <a:rPr lang="en-US" sz="800" dirty="0"/>
              <a:t>https://www.pinterest.com/waynewhelan/displays/</a:t>
            </a:r>
          </a:p>
        </p:txBody>
      </p:sp>
      <p:sp>
        <p:nvSpPr>
          <p:cNvPr id="13" name="TextBox 12"/>
          <p:cNvSpPr txBox="1"/>
          <p:nvPr/>
        </p:nvSpPr>
        <p:spPr>
          <a:xfrm>
            <a:off x="401372" y="5321968"/>
            <a:ext cx="1808428" cy="215444"/>
          </a:xfrm>
          <a:prstGeom prst="rect">
            <a:avLst/>
          </a:prstGeom>
          <a:noFill/>
        </p:spPr>
        <p:txBody>
          <a:bodyPr wrap="square" rtlCol="0">
            <a:spAutoFit/>
          </a:bodyPr>
          <a:lstStyle/>
          <a:p>
            <a:r>
              <a:rPr lang="en-US" sz="800" dirty="0"/>
              <a:t>https://www.thedriversuitblog.com</a:t>
            </a:r>
          </a:p>
        </p:txBody>
      </p:sp>
      <p:sp>
        <p:nvSpPr>
          <p:cNvPr id="14" name="TextBox 13"/>
          <p:cNvSpPr txBox="1"/>
          <p:nvPr/>
        </p:nvSpPr>
        <p:spPr>
          <a:xfrm>
            <a:off x="397476" y="3326901"/>
            <a:ext cx="1808428" cy="215444"/>
          </a:xfrm>
          <a:prstGeom prst="rect">
            <a:avLst/>
          </a:prstGeom>
          <a:noFill/>
        </p:spPr>
        <p:txBody>
          <a:bodyPr wrap="square" rtlCol="0">
            <a:spAutoFit/>
          </a:bodyPr>
          <a:lstStyle/>
          <a:p>
            <a:r>
              <a:rPr lang="en-US" sz="800" dirty="0"/>
              <a:t>https://www.brewbound.com</a:t>
            </a:r>
          </a:p>
        </p:txBody>
      </p:sp>
      <p:sp>
        <p:nvSpPr>
          <p:cNvPr id="15" name="TextBox 14"/>
          <p:cNvSpPr txBox="1"/>
          <p:nvPr/>
        </p:nvSpPr>
        <p:spPr>
          <a:xfrm>
            <a:off x="3822830" y="5321968"/>
            <a:ext cx="2369742" cy="215444"/>
          </a:xfrm>
          <a:prstGeom prst="rect">
            <a:avLst/>
          </a:prstGeom>
          <a:noFill/>
        </p:spPr>
        <p:txBody>
          <a:bodyPr wrap="square" rtlCol="0">
            <a:spAutoFit/>
          </a:bodyPr>
          <a:lstStyle/>
          <a:p>
            <a:r>
              <a:rPr lang="en-US" sz="800" dirty="0"/>
              <a:t>https://www.dumbuzzfeed.wordpress.com</a:t>
            </a:r>
          </a:p>
        </p:txBody>
      </p:sp>
    </p:spTree>
    <p:extLst>
      <p:ext uri="{BB962C8B-B14F-4D97-AF65-F5344CB8AC3E}">
        <p14:creationId xmlns:p14="http://schemas.microsoft.com/office/powerpoint/2010/main" val="2767681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0866"/>
            <a:ext cx="8229600" cy="1143000"/>
          </a:xfrm>
        </p:spPr>
        <p:txBody>
          <a:bodyPr>
            <a:normAutofit/>
          </a:bodyPr>
          <a:lstStyle/>
          <a:p>
            <a:r>
              <a:rPr lang="en-US" dirty="0"/>
              <a:t>Do You Need to Innovate?</a:t>
            </a:r>
          </a:p>
        </p:txBody>
      </p:sp>
      <p:sp>
        <p:nvSpPr>
          <p:cNvPr id="3" name="Content Placeholder 2"/>
          <p:cNvSpPr>
            <a:spLocks noGrp="1"/>
          </p:cNvSpPr>
          <p:nvPr>
            <p:ph idx="1"/>
          </p:nvPr>
        </p:nvSpPr>
        <p:spPr>
          <a:xfrm>
            <a:off x="533401" y="1586428"/>
            <a:ext cx="4267200" cy="3810000"/>
          </a:xfrm>
        </p:spPr>
        <p:txBody>
          <a:bodyPr>
            <a:normAutofit/>
          </a:bodyPr>
          <a:lstStyle/>
          <a:p>
            <a:r>
              <a:rPr lang="en-US" dirty="0"/>
              <a:t>Production </a:t>
            </a:r>
            <a:br>
              <a:rPr lang="en-US" dirty="0"/>
            </a:br>
            <a:r>
              <a:rPr lang="en-US" dirty="0"/>
              <a:t>Methods</a:t>
            </a:r>
          </a:p>
          <a:p>
            <a:r>
              <a:rPr lang="en-US" dirty="0"/>
              <a:t>Value Added</a:t>
            </a:r>
          </a:p>
          <a:p>
            <a:r>
              <a:rPr lang="en-US" dirty="0"/>
              <a:t>Availability</a:t>
            </a:r>
          </a:p>
          <a:p>
            <a:r>
              <a:rPr lang="en-US" dirty="0"/>
              <a:t>Delivery</a:t>
            </a:r>
          </a:p>
          <a:p>
            <a:r>
              <a:rPr lang="en-US" dirty="0"/>
              <a:t>Distribution</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6216" r="14865"/>
          <a:stretch/>
        </p:blipFill>
        <p:spPr>
          <a:xfrm>
            <a:off x="7026440" y="1586428"/>
            <a:ext cx="1524001" cy="1658472"/>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4894"/>
          <a:stretch/>
        </p:blipFill>
        <p:spPr>
          <a:xfrm>
            <a:off x="5219699" y="1586428"/>
            <a:ext cx="1142999" cy="1685125"/>
          </a:xfrm>
          <a:prstGeom prst="rect">
            <a:avLst/>
          </a:prstGeom>
        </p:spPr>
      </p:pic>
      <p:sp>
        <p:nvSpPr>
          <p:cNvPr id="12" name="TextBox 11"/>
          <p:cNvSpPr txBox="1"/>
          <p:nvPr/>
        </p:nvSpPr>
        <p:spPr>
          <a:xfrm>
            <a:off x="3505200" y="1219200"/>
            <a:ext cx="5181599" cy="369332"/>
          </a:xfrm>
          <a:prstGeom prst="rect">
            <a:avLst/>
          </a:prstGeom>
          <a:noFill/>
        </p:spPr>
        <p:txBody>
          <a:bodyPr wrap="square" rtlCol="0">
            <a:spAutoFit/>
          </a:bodyPr>
          <a:lstStyle/>
          <a:p>
            <a:r>
              <a:rPr lang="en-US" dirty="0"/>
              <a:t>Original product…new year-round, clean offering</a:t>
            </a:r>
          </a:p>
        </p:txBody>
      </p:sp>
      <p:sp>
        <p:nvSpPr>
          <p:cNvPr id="13" name="TextBox 12"/>
          <p:cNvSpPr txBox="1"/>
          <p:nvPr/>
        </p:nvSpPr>
        <p:spPr>
          <a:xfrm>
            <a:off x="5219698" y="3090446"/>
            <a:ext cx="1257301" cy="338554"/>
          </a:xfrm>
          <a:prstGeom prst="rect">
            <a:avLst/>
          </a:prstGeom>
          <a:noFill/>
        </p:spPr>
        <p:txBody>
          <a:bodyPr wrap="square" rtlCol="0">
            <a:spAutoFit/>
          </a:bodyPr>
          <a:lstStyle/>
          <a:p>
            <a:r>
              <a:rPr lang="en-US" sz="800" dirty="0">
                <a:solidFill>
                  <a:schemeClr val="bg1"/>
                </a:solidFill>
              </a:rPr>
              <a:t>Photo credit: Dave Hartshorn</a:t>
            </a:r>
          </a:p>
        </p:txBody>
      </p:sp>
      <p:sp>
        <p:nvSpPr>
          <p:cNvPr id="14" name="TextBox 13"/>
          <p:cNvSpPr txBox="1"/>
          <p:nvPr/>
        </p:nvSpPr>
        <p:spPr>
          <a:xfrm>
            <a:off x="7010400" y="3061156"/>
            <a:ext cx="1540041" cy="215444"/>
          </a:xfrm>
          <a:prstGeom prst="rect">
            <a:avLst/>
          </a:prstGeom>
          <a:noFill/>
        </p:spPr>
        <p:txBody>
          <a:bodyPr wrap="square" rtlCol="0">
            <a:spAutoFit/>
          </a:bodyPr>
          <a:lstStyle/>
          <a:p>
            <a:r>
              <a:rPr lang="en-US" sz="800" dirty="0">
                <a:solidFill>
                  <a:schemeClr val="bg1"/>
                </a:solidFill>
              </a:rPr>
              <a:t>Photo credit: Rose Wilson</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1" y="3709995"/>
            <a:ext cx="1447800" cy="185260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4421" y="3694747"/>
            <a:ext cx="1867853" cy="1867853"/>
          </a:xfrm>
          <a:prstGeom prst="rect">
            <a:avLst/>
          </a:prstGeom>
        </p:spPr>
      </p:pic>
      <p:sp>
        <p:nvSpPr>
          <p:cNvPr id="17" name="TextBox 16"/>
          <p:cNvSpPr txBox="1"/>
          <p:nvPr/>
        </p:nvSpPr>
        <p:spPr>
          <a:xfrm>
            <a:off x="4038601" y="3364468"/>
            <a:ext cx="5029199" cy="369332"/>
          </a:xfrm>
          <a:prstGeom prst="rect">
            <a:avLst/>
          </a:prstGeom>
          <a:noFill/>
        </p:spPr>
        <p:txBody>
          <a:bodyPr wrap="square" rtlCol="0">
            <a:spAutoFit/>
          </a:bodyPr>
          <a:lstStyle/>
          <a:p>
            <a:r>
              <a:rPr lang="en-US" dirty="0"/>
              <a:t>Original product…new convenience offering</a:t>
            </a:r>
          </a:p>
        </p:txBody>
      </p:sp>
    </p:spTree>
    <p:extLst>
      <p:ext uri="{BB962C8B-B14F-4D97-AF65-F5344CB8AC3E}">
        <p14:creationId xmlns:p14="http://schemas.microsoft.com/office/powerpoint/2010/main" val="783208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GnsXc4bjlDOIzJiuJyUQMx"/>
</p:tagLst>
</file>

<file path=ppt/tags/tag2.xml><?xml version="1.0" encoding="utf-8"?>
<p:tagLst xmlns:a="http://schemas.openxmlformats.org/drawingml/2006/main" xmlns:r="http://schemas.openxmlformats.org/officeDocument/2006/relationships" xmlns:p="http://schemas.openxmlformats.org/presentationml/2006/main">
  <p:tag name="DVSHAPEID" val="pgouBGwCWKT3f2IJKKDduF"/>
</p:tagLst>
</file>

<file path=ppt/theme/theme1.xml><?xml version="1.0" encoding="utf-8"?>
<a:theme xmlns:a="http://schemas.openxmlformats.org/drawingml/2006/main" name="GEM PowerPoint Templat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GEM PowerPoint Template</Template>
  <TotalTime>9991</TotalTime>
  <Words>6346</Words>
  <Application>Microsoft Office PowerPoint</Application>
  <PresentationFormat>On-screen Show (4:3)</PresentationFormat>
  <Paragraphs>471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GEM PowerPoint Template</vt:lpstr>
      <vt:lpstr>MARKETING 201:  Helping Farmers  Stay Competitive  in a Maturing Market</vt:lpstr>
      <vt:lpstr>Agenda</vt:lpstr>
      <vt:lpstr>As one farmer put it</vt:lpstr>
      <vt:lpstr>The Local Foods Market  Is Maturing</vt:lpstr>
      <vt:lpstr>Surviving in a Mature Market</vt:lpstr>
      <vt:lpstr>Customers Change  as the Market Matures</vt:lpstr>
      <vt:lpstr>Who Are or COULD BE  Your Target Customers?</vt:lpstr>
      <vt:lpstr>Increasing  Market Segmentation</vt:lpstr>
      <vt:lpstr>Do You Need to Innovate?</vt:lpstr>
      <vt:lpstr>New Distribution Channels?</vt:lpstr>
      <vt:lpstr>Big Brands Stay Fresh</vt:lpstr>
      <vt:lpstr>Brand Value</vt:lpstr>
      <vt:lpstr>Provide a Great  Customer Experience</vt:lpstr>
      <vt:lpstr>Communication &amp; Visibility</vt:lpstr>
      <vt:lpstr>PowerPoint Presentation</vt:lpstr>
      <vt:lpstr>Learn About Your Customers</vt:lpstr>
      <vt:lpstr>Use Google Analytics &amp; Search Console</vt:lpstr>
      <vt:lpstr>Google Affinity Categories</vt:lpstr>
      <vt:lpstr>Get Found With SEO</vt:lpstr>
      <vt:lpstr>Page Titles &amp; Descriptions</vt:lpstr>
      <vt:lpstr>Think “Mobile First”</vt:lpstr>
      <vt:lpstr>Google’s Local 3-Pack</vt:lpstr>
      <vt:lpstr>Increase Visibility &amp; Communications</vt:lpstr>
      <vt:lpstr>Claim Your  Business Listings</vt:lpstr>
      <vt:lpstr>Don’t Ignore Review Sites</vt:lpstr>
      <vt:lpstr>Match Your Tools to  Your Goals &amp; Audiences</vt:lpstr>
      <vt:lpstr>Social Media Usage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Unleashing the Power of Social Media</dc:title>
  <dc:creator>Myrna</dc:creator>
  <cp:lastModifiedBy>Myrna Greenfield</cp:lastModifiedBy>
  <cp:revision>622</cp:revision>
  <cp:lastPrinted>2017-05-22T03:51:41Z</cp:lastPrinted>
  <dcterms:created xsi:type="dcterms:W3CDTF">2011-04-22T17:12:09Z</dcterms:created>
  <dcterms:modified xsi:type="dcterms:W3CDTF">2017-05-23T01:58:41Z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1sUtoGY-9pWKSJz9KVvQjEi4G4WE_y7fjQTDQFjPKTlo</vt:lpwstr>
  </property>
  <property fmtid="{D5CDD505-2E9C-101B-9397-08002B2CF9AE}" pid="4" name="Google.Documents.RevisionId">
    <vt:lpwstr>12123411612121093262</vt:lpwstr>
  </property>
  <property fmtid="{D5CDD505-2E9C-101B-9397-08002B2CF9AE}" pid="5" name="Google.Documents.PreviousRevisionId">
    <vt:lpwstr>00396009016416984323</vt:lpwstr>
  </property>
  <property fmtid="{D5CDD505-2E9C-101B-9397-08002B2CF9AE}" pid="6" name="Google.Documents.PluginVersion">
    <vt:lpwstr>2.0.2026.3768</vt:lpwstr>
  </property>
  <property fmtid="{D5CDD505-2E9C-101B-9397-08002B2CF9AE}" pid="7" name="Google.Documents.MergeIncapabilityFlags">
    <vt:i4>0</vt:i4>
  </property>
</Properties>
</file>